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307" r:id="rId3"/>
    <p:sldId id="310" r:id="rId4"/>
    <p:sldId id="311" r:id="rId5"/>
    <p:sldId id="312" r:id="rId6"/>
    <p:sldId id="314" r:id="rId7"/>
    <p:sldId id="315" r:id="rId8"/>
    <p:sldId id="313" r:id="rId9"/>
    <p:sldId id="316" r:id="rId10"/>
    <p:sldId id="321" r:id="rId11"/>
    <p:sldId id="339" r:id="rId12"/>
    <p:sldId id="323" r:id="rId13"/>
    <p:sldId id="341" r:id="rId14"/>
    <p:sldId id="340" r:id="rId15"/>
    <p:sldId id="327" r:id="rId16"/>
    <p:sldId id="333" r:id="rId17"/>
    <p:sldId id="325" r:id="rId18"/>
    <p:sldId id="326" r:id="rId19"/>
    <p:sldId id="322" r:id="rId20"/>
    <p:sldId id="324" r:id="rId21"/>
    <p:sldId id="329" r:id="rId22"/>
    <p:sldId id="335" r:id="rId23"/>
    <p:sldId id="330" r:id="rId24"/>
    <p:sldId id="336" r:id="rId25"/>
    <p:sldId id="331" r:id="rId26"/>
    <p:sldId id="342" r:id="rId27"/>
    <p:sldId id="332" r:id="rId28"/>
    <p:sldId id="338" r:id="rId29"/>
    <p:sldId id="34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DD67AD-7BDC-4C7F-8C6D-604776C99EDC}">
          <p14:sldIdLst>
            <p14:sldId id="257"/>
            <p14:sldId id="307"/>
          </p14:sldIdLst>
        </p14:section>
        <p14:section name="Home Slide" id="{ABB4630F-966B-4133-83FE-C458F3AD510F}">
          <p14:sldIdLst>
            <p14:sldId id="310"/>
          </p14:sldIdLst>
        </p14:section>
        <p14:section name="Introduction" id="{DDE8D4F2-8E60-416B-BEED-D4DD0BD931EA}">
          <p14:sldIdLst>
            <p14:sldId id="311"/>
            <p14:sldId id="312"/>
            <p14:sldId id="314"/>
          </p14:sldIdLst>
        </p14:section>
        <p14:section name="Key Features" id="{C4B484D4-56FE-4E03-907B-40A44EE41CAD}">
          <p14:sldIdLst>
            <p14:sldId id="315"/>
            <p14:sldId id="313"/>
          </p14:sldIdLst>
        </p14:section>
        <p14:section name="Workflow Overview" id="{196D641C-C1DB-47EF-B851-2F7F78185528}">
          <p14:sldIdLst>
            <p14:sldId id="316"/>
            <p14:sldId id="321"/>
            <p14:sldId id="339"/>
            <p14:sldId id="323"/>
            <p14:sldId id="341"/>
            <p14:sldId id="340"/>
          </p14:sldIdLst>
        </p14:section>
        <p14:section name="Project Workflow" id="{8354D992-CBC6-440A-AEC4-CD3E9E6A60DF}">
          <p14:sldIdLst>
            <p14:sldId id="327"/>
            <p14:sldId id="333"/>
          </p14:sldIdLst>
        </p14:section>
        <p14:section name="Software Stack" id="{CCEABC8F-288F-428E-B342-77ADF4937239}">
          <p14:sldIdLst>
            <p14:sldId id="325"/>
            <p14:sldId id="326"/>
          </p14:sldIdLst>
        </p14:section>
        <p14:section name="Hardware Components" id="{D63B02A6-0BB1-4AC8-B7B7-5D13F07E6342}">
          <p14:sldIdLst>
            <p14:sldId id="322"/>
            <p14:sldId id="324"/>
          </p14:sldIdLst>
        </p14:section>
        <p14:section name="USP" id="{E0FF3016-3F4D-44EB-98DD-52E6D845A078}">
          <p14:sldIdLst>
            <p14:sldId id="329"/>
            <p14:sldId id="335"/>
          </p14:sldIdLst>
        </p14:section>
        <p14:section name="Additional Features" id="{4B2698CA-42EE-4CC4-853C-9E18E1F7D265}">
          <p14:sldIdLst>
            <p14:sldId id="330"/>
            <p14:sldId id="336"/>
          </p14:sldIdLst>
        </p14:section>
        <p14:section name="Future Enhancements" id="{09A56E29-4565-450B-BECA-292F25A80071}">
          <p14:sldIdLst>
            <p14:sldId id="331"/>
            <p14:sldId id="342"/>
          </p14:sldIdLst>
        </p14:section>
        <p14:section name="Conclusion" id="{4F6F3F8E-C1BB-4453-9412-725435DAB1E2}">
          <p14:sldIdLst>
            <p14:sldId id="332"/>
            <p14:sldId id="338"/>
          </p14:sldIdLst>
        </p14:section>
        <p14:section name="Identity Page" id="{228360F2-44AC-4E64-884B-6B7697B7E943}">
          <p14:sldIdLst>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A6A4"/>
    <a:srgbClr val="00FF00"/>
    <a:srgbClr val="66FFFF"/>
    <a:srgbClr val="75A464"/>
    <a:srgbClr val="FF9933"/>
    <a:srgbClr val="FF99CC"/>
    <a:srgbClr val="E20000"/>
    <a:srgbClr val="08120F"/>
    <a:srgbClr val="A3D84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77742-B4A3-4580-84F7-A52059CEA9B2}" v="1" dt="2024-09-28T17:18:02.542"/>
    <p1510:client id="{F05A22A1-1796-43F7-815C-4E28463A7533}" v="7" dt="2024-09-28T17:23:02.6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3" autoAdjust="0"/>
    <p:restoredTop sz="94206" autoAdjust="0"/>
  </p:normalViewPr>
  <p:slideViewPr>
    <p:cSldViewPr snapToGrid="0">
      <p:cViewPr>
        <p:scale>
          <a:sx n="50" d="100"/>
          <a:sy n="50" d="100"/>
        </p:scale>
        <p:origin x="1368" y="432"/>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63A2A4-4F79-4116-A85D-BF82ECE67C9B}" type="doc">
      <dgm:prSet loTypeId="urn:microsoft.com/office/officeart/2008/layout/BendingPictureCaptionList" loCatId="picture" qsTypeId="urn:microsoft.com/office/officeart/2005/8/quickstyle/simple2" qsCatId="simple" csTypeId="urn:microsoft.com/office/officeart/2005/8/colors/accent1_2" csCatId="accent1" phldr="1"/>
      <dgm:spPr/>
      <dgm:t>
        <a:bodyPr/>
        <a:lstStyle/>
        <a:p>
          <a:endParaRPr lang="en-IN"/>
        </a:p>
      </dgm:t>
    </dgm:pt>
    <dgm:pt modelId="{DC095459-6D7B-417C-BA03-215BC45CD848}">
      <dgm:prSet phldrT="[Text]"/>
      <dgm:spPr/>
      <dgm:t>
        <a:bodyPr/>
        <a:lstStyle/>
        <a:p>
          <a:r>
            <a:rPr lang="en-IN" dirty="0">
              <a:solidFill>
                <a:schemeClr val="bg1"/>
              </a:solidFill>
            </a:rPr>
            <a:t>Mobile App</a:t>
          </a:r>
          <a:endParaRPr lang="en-IN" dirty="0"/>
        </a:p>
      </dgm:t>
    </dgm:pt>
    <dgm:pt modelId="{8B47E7A1-6D96-4989-8298-9DC87BE1212E}" type="parTrans" cxnId="{3ED37A76-A711-4033-8488-DB3A24DED7F3}">
      <dgm:prSet/>
      <dgm:spPr/>
      <dgm:t>
        <a:bodyPr/>
        <a:lstStyle/>
        <a:p>
          <a:endParaRPr lang="en-IN"/>
        </a:p>
      </dgm:t>
    </dgm:pt>
    <dgm:pt modelId="{5424FF6A-4B60-4999-8589-7063F26C5996}" type="sibTrans" cxnId="{3ED37A76-A711-4033-8488-DB3A24DED7F3}">
      <dgm:prSet/>
      <dgm:spPr/>
      <dgm:t>
        <a:bodyPr/>
        <a:lstStyle/>
        <a:p>
          <a:endParaRPr lang="en-IN"/>
        </a:p>
      </dgm:t>
    </dgm:pt>
    <dgm:pt modelId="{B35A4001-292A-453B-B3AB-60D51A904079}">
      <dgm:prSet phldrT="[Text]"/>
      <dgm:spPr/>
      <dgm:t>
        <a:bodyPr/>
        <a:lstStyle/>
        <a:p>
          <a:r>
            <a:rPr lang="en-IN" dirty="0"/>
            <a:t>Eco Mode</a:t>
          </a:r>
        </a:p>
      </dgm:t>
    </dgm:pt>
    <dgm:pt modelId="{A1B6E879-B7A7-4E27-866C-F1511E5E425C}" type="parTrans" cxnId="{9EB345BE-4E78-4F16-A6F8-4425829121F2}">
      <dgm:prSet/>
      <dgm:spPr/>
      <dgm:t>
        <a:bodyPr/>
        <a:lstStyle/>
        <a:p>
          <a:endParaRPr lang="en-IN"/>
        </a:p>
      </dgm:t>
    </dgm:pt>
    <dgm:pt modelId="{0AF9D9C5-6FCE-4C17-B7AD-84743990672B}" type="sibTrans" cxnId="{9EB345BE-4E78-4F16-A6F8-4425829121F2}">
      <dgm:prSet/>
      <dgm:spPr/>
      <dgm:t>
        <a:bodyPr/>
        <a:lstStyle/>
        <a:p>
          <a:endParaRPr lang="en-IN"/>
        </a:p>
      </dgm:t>
    </dgm:pt>
    <dgm:pt modelId="{6DDBFAE9-1574-4F55-AD66-25B07F4AB8EF}">
      <dgm:prSet phldrT="[Text]"/>
      <dgm:spPr/>
      <dgm:t>
        <a:bodyPr/>
        <a:lstStyle/>
        <a:p>
          <a:r>
            <a:rPr lang="en-IN" dirty="0"/>
            <a:t>Blockchain</a:t>
          </a:r>
        </a:p>
      </dgm:t>
    </dgm:pt>
    <dgm:pt modelId="{34B51997-1EE6-4E72-AA7A-02B21BB9F5C5}" type="parTrans" cxnId="{6D119D75-0294-4C17-88CF-187813F628F2}">
      <dgm:prSet/>
      <dgm:spPr/>
      <dgm:t>
        <a:bodyPr/>
        <a:lstStyle/>
        <a:p>
          <a:endParaRPr lang="en-IN"/>
        </a:p>
      </dgm:t>
    </dgm:pt>
    <dgm:pt modelId="{272498E3-7F07-4581-B855-745124FC7D0A}" type="sibTrans" cxnId="{6D119D75-0294-4C17-88CF-187813F628F2}">
      <dgm:prSet/>
      <dgm:spPr/>
      <dgm:t>
        <a:bodyPr/>
        <a:lstStyle/>
        <a:p>
          <a:endParaRPr lang="en-IN"/>
        </a:p>
      </dgm:t>
    </dgm:pt>
    <dgm:pt modelId="{AFFF963D-48B9-4CB3-8EF1-E878D566C7F2}" type="pres">
      <dgm:prSet presAssocID="{E363A2A4-4F79-4116-A85D-BF82ECE67C9B}" presName="Name0" presStyleCnt="0">
        <dgm:presLayoutVars>
          <dgm:dir/>
          <dgm:resizeHandles val="exact"/>
        </dgm:presLayoutVars>
      </dgm:prSet>
      <dgm:spPr/>
    </dgm:pt>
    <dgm:pt modelId="{65CB4307-F720-4408-A0A0-7BA12769D348}" type="pres">
      <dgm:prSet presAssocID="{DC095459-6D7B-417C-BA03-215BC45CD848}" presName="composite" presStyleCnt="0"/>
      <dgm:spPr/>
    </dgm:pt>
    <dgm:pt modelId="{10F75ACF-9C0D-497C-AC61-12C70B618AF1}" type="pres">
      <dgm:prSet presAssocID="{DC095459-6D7B-417C-BA03-215BC45CD848}" presName="rect1" presStyleLbl="b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dgm:spPr>
    </dgm:pt>
    <dgm:pt modelId="{28123C99-1BC0-46FA-839F-15AB1CCEFBBD}" type="pres">
      <dgm:prSet presAssocID="{DC095459-6D7B-417C-BA03-215BC45CD848}" presName="wedgeRectCallout1" presStyleLbl="node1" presStyleIdx="0" presStyleCnt="3" custLinFactNeighborX="-2528" custLinFactNeighborY="17857">
        <dgm:presLayoutVars>
          <dgm:bulletEnabled val="1"/>
        </dgm:presLayoutVars>
      </dgm:prSet>
      <dgm:spPr/>
    </dgm:pt>
    <dgm:pt modelId="{13DB53FC-5629-4A79-846B-8B74B3C227C5}" type="pres">
      <dgm:prSet presAssocID="{5424FF6A-4B60-4999-8589-7063F26C5996}" presName="sibTrans" presStyleCnt="0"/>
      <dgm:spPr/>
    </dgm:pt>
    <dgm:pt modelId="{0B667A15-6944-4C2C-86A1-DDB95F6D94A7}" type="pres">
      <dgm:prSet presAssocID="{B35A4001-292A-453B-B3AB-60D51A904079}" presName="composite" presStyleCnt="0"/>
      <dgm:spPr/>
    </dgm:pt>
    <dgm:pt modelId="{C4017B0B-DC45-462C-86E6-6015CC2F5C2B}" type="pres">
      <dgm:prSet presAssocID="{B35A4001-292A-453B-B3AB-60D51A904079}" presName="rect1" presStyleLbl="bgImgPlace1" presStyleIdx="1" presStyleCnt="3"/>
      <dgm:spPr>
        <a:blipFill rotWithShape="1">
          <a:blip xmlns:r="http://schemas.openxmlformats.org/officeDocument/2006/relationships" r:embed="rId2"/>
          <a:srcRect/>
          <a:stretch>
            <a:fillRect t="-12000" b="-12000"/>
          </a:stretch>
        </a:blipFill>
      </dgm:spPr>
    </dgm:pt>
    <dgm:pt modelId="{90BF0154-EF0A-4F5C-AFB5-4FC00BC3D968}" type="pres">
      <dgm:prSet presAssocID="{B35A4001-292A-453B-B3AB-60D51A904079}" presName="wedgeRectCallout1" presStyleLbl="node1" presStyleIdx="1" presStyleCnt="3" custLinFactNeighborY="17857">
        <dgm:presLayoutVars>
          <dgm:bulletEnabled val="1"/>
        </dgm:presLayoutVars>
      </dgm:prSet>
      <dgm:spPr/>
    </dgm:pt>
    <dgm:pt modelId="{5AE39B66-8E8A-451D-AAC8-7187CF25A66C}" type="pres">
      <dgm:prSet presAssocID="{0AF9D9C5-6FCE-4C17-B7AD-84743990672B}" presName="sibTrans" presStyleCnt="0"/>
      <dgm:spPr/>
    </dgm:pt>
    <dgm:pt modelId="{32EECC16-5F64-4FD5-9EDC-A5F787D9310C}" type="pres">
      <dgm:prSet presAssocID="{6DDBFAE9-1574-4F55-AD66-25B07F4AB8EF}" presName="composite" presStyleCnt="0"/>
      <dgm:spPr/>
    </dgm:pt>
    <dgm:pt modelId="{2E7B344A-26A1-455D-B3D5-C651A3B4FACA}" type="pres">
      <dgm:prSet presAssocID="{6DDBFAE9-1574-4F55-AD66-25B07F4AB8EF}" presName="rect1" presStyleLbl="bgImgPlace1" presStyleIdx="2" presStyleCnt="3"/>
      <dgm:spPr>
        <a:blipFill rotWithShape="1">
          <a:blip xmlns:r="http://schemas.openxmlformats.org/officeDocument/2006/relationships" r:embed="rId3"/>
          <a:srcRect/>
          <a:stretch>
            <a:fillRect l="-23000" r="-23000"/>
          </a:stretch>
        </a:blipFill>
      </dgm:spPr>
    </dgm:pt>
    <dgm:pt modelId="{EDD197F1-94B0-428E-B3ED-CB2817B221F9}" type="pres">
      <dgm:prSet presAssocID="{6DDBFAE9-1574-4F55-AD66-25B07F4AB8EF}" presName="wedgeRectCallout1" presStyleLbl="node1" presStyleIdx="2" presStyleCnt="3">
        <dgm:presLayoutVars>
          <dgm:bulletEnabled val="1"/>
        </dgm:presLayoutVars>
      </dgm:prSet>
      <dgm:spPr/>
    </dgm:pt>
  </dgm:ptLst>
  <dgm:cxnLst>
    <dgm:cxn modelId="{463B7F28-054F-465D-9EA0-374691F173DC}" type="presOf" srcId="{B35A4001-292A-453B-B3AB-60D51A904079}" destId="{90BF0154-EF0A-4F5C-AFB5-4FC00BC3D968}" srcOrd="0" destOrd="0" presId="urn:microsoft.com/office/officeart/2008/layout/BendingPictureCaptionList"/>
    <dgm:cxn modelId="{BFFC6775-EB99-4F84-A8ED-4B09BFE09F8C}" type="presOf" srcId="{DC095459-6D7B-417C-BA03-215BC45CD848}" destId="{28123C99-1BC0-46FA-839F-15AB1CCEFBBD}" srcOrd="0" destOrd="0" presId="urn:microsoft.com/office/officeart/2008/layout/BendingPictureCaptionList"/>
    <dgm:cxn modelId="{6D119D75-0294-4C17-88CF-187813F628F2}" srcId="{E363A2A4-4F79-4116-A85D-BF82ECE67C9B}" destId="{6DDBFAE9-1574-4F55-AD66-25B07F4AB8EF}" srcOrd="2" destOrd="0" parTransId="{34B51997-1EE6-4E72-AA7A-02B21BB9F5C5}" sibTransId="{272498E3-7F07-4581-B855-745124FC7D0A}"/>
    <dgm:cxn modelId="{3ED37A76-A711-4033-8488-DB3A24DED7F3}" srcId="{E363A2A4-4F79-4116-A85D-BF82ECE67C9B}" destId="{DC095459-6D7B-417C-BA03-215BC45CD848}" srcOrd="0" destOrd="0" parTransId="{8B47E7A1-6D96-4989-8298-9DC87BE1212E}" sibTransId="{5424FF6A-4B60-4999-8589-7063F26C5996}"/>
    <dgm:cxn modelId="{558C1BB2-A414-410A-9B0D-8F7BE3B85113}" type="presOf" srcId="{6DDBFAE9-1574-4F55-AD66-25B07F4AB8EF}" destId="{EDD197F1-94B0-428E-B3ED-CB2817B221F9}" srcOrd="0" destOrd="0" presId="urn:microsoft.com/office/officeart/2008/layout/BendingPictureCaptionList"/>
    <dgm:cxn modelId="{9EB345BE-4E78-4F16-A6F8-4425829121F2}" srcId="{E363A2A4-4F79-4116-A85D-BF82ECE67C9B}" destId="{B35A4001-292A-453B-B3AB-60D51A904079}" srcOrd="1" destOrd="0" parTransId="{A1B6E879-B7A7-4E27-866C-F1511E5E425C}" sibTransId="{0AF9D9C5-6FCE-4C17-B7AD-84743990672B}"/>
    <dgm:cxn modelId="{8BD8CAC8-C468-4E03-8B92-BDEDECBBBD31}" type="presOf" srcId="{E363A2A4-4F79-4116-A85D-BF82ECE67C9B}" destId="{AFFF963D-48B9-4CB3-8EF1-E878D566C7F2}" srcOrd="0" destOrd="0" presId="urn:microsoft.com/office/officeart/2008/layout/BendingPictureCaptionList"/>
    <dgm:cxn modelId="{1A70F5D3-3581-4C22-B709-204001C18994}" type="presParOf" srcId="{AFFF963D-48B9-4CB3-8EF1-E878D566C7F2}" destId="{65CB4307-F720-4408-A0A0-7BA12769D348}" srcOrd="0" destOrd="0" presId="urn:microsoft.com/office/officeart/2008/layout/BendingPictureCaptionList"/>
    <dgm:cxn modelId="{91A7FD7D-6E4C-4C21-A0D1-9A9231694D1B}" type="presParOf" srcId="{65CB4307-F720-4408-A0A0-7BA12769D348}" destId="{10F75ACF-9C0D-497C-AC61-12C70B618AF1}" srcOrd="0" destOrd="0" presId="urn:microsoft.com/office/officeart/2008/layout/BendingPictureCaptionList"/>
    <dgm:cxn modelId="{4CEF43D1-D4FF-4667-80E7-0A59FCBCBC61}" type="presParOf" srcId="{65CB4307-F720-4408-A0A0-7BA12769D348}" destId="{28123C99-1BC0-46FA-839F-15AB1CCEFBBD}" srcOrd="1" destOrd="0" presId="urn:microsoft.com/office/officeart/2008/layout/BendingPictureCaptionList"/>
    <dgm:cxn modelId="{4784B61C-60B6-4012-94B6-1CF32DB834CB}" type="presParOf" srcId="{AFFF963D-48B9-4CB3-8EF1-E878D566C7F2}" destId="{13DB53FC-5629-4A79-846B-8B74B3C227C5}" srcOrd="1" destOrd="0" presId="urn:microsoft.com/office/officeart/2008/layout/BendingPictureCaptionList"/>
    <dgm:cxn modelId="{7C950924-44E7-4332-839A-F118AB2FC46C}" type="presParOf" srcId="{AFFF963D-48B9-4CB3-8EF1-E878D566C7F2}" destId="{0B667A15-6944-4C2C-86A1-DDB95F6D94A7}" srcOrd="2" destOrd="0" presId="urn:microsoft.com/office/officeart/2008/layout/BendingPictureCaptionList"/>
    <dgm:cxn modelId="{B74059CB-FC32-4EE4-B0E7-1D1B0F530985}" type="presParOf" srcId="{0B667A15-6944-4C2C-86A1-DDB95F6D94A7}" destId="{C4017B0B-DC45-462C-86E6-6015CC2F5C2B}" srcOrd="0" destOrd="0" presId="urn:microsoft.com/office/officeart/2008/layout/BendingPictureCaptionList"/>
    <dgm:cxn modelId="{47B98E2A-AC00-4518-B6D8-63AE9AFF7163}" type="presParOf" srcId="{0B667A15-6944-4C2C-86A1-DDB95F6D94A7}" destId="{90BF0154-EF0A-4F5C-AFB5-4FC00BC3D968}" srcOrd="1" destOrd="0" presId="urn:microsoft.com/office/officeart/2008/layout/BendingPictureCaptionList"/>
    <dgm:cxn modelId="{C5C9DA15-7921-444C-A774-271BD0988E44}" type="presParOf" srcId="{AFFF963D-48B9-4CB3-8EF1-E878D566C7F2}" destId="{5AE39B66-8E8A-451D-AAC8-7187CF25A66C}" srcOrd="3" destOrd="0" presId="urn:microsoft.com/office/officeart/2008/layout/BendingPictureCaptionList"/>
    <dgm:cxn modelId="{6791AC4A-4D31-4A39-9B6D-53CDF36197BA}" type="presParOf" srcId="{AFFF963D-48B9-4CB3-8EF1-E878D566C7F2}" destId="{32EECC16-5F64-4FD5-9EDC-A5F787D9310C}" srcOrd="4" destOrd="0" presId="urn:microsoft.com/office/officeart/2008/layout/BendingPictureCaptionList"/>
    <dgm:cxn modelId="{03E087DE-FCBE-4FC9-85AD-4DE9B6786357}" type="presParOf" srcId="{32EECC16-5F64-4FD5-9EDC-A5F787D9310C}" destId="{2E7B344A-26A1-455D-B3D5-C651A3B4FACA}" srcOrd="0" destOrd="0" presId="urn:microsoft.com/office/officeart/2008/layout/BendingPictureCaptionList"/>
    <dgm:cxn modelId="{3F82E3E4-FADF-4A82-8897-D2EBF69749C4}" type="presParOf" srcId="{32EECC16-5F64-4FD5-9EDC-A5F787D9310C}" destId="{EDD197F1-94B0-428E-B3ED-CB2817B221F9}"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75ACF-9C0D-497C-AC61-12C70B618AF1}">
      <dsp:nvSpPr>
        <dsp:cNvPr id="0" name=""/>
        <dsp:cNvSpPr/>
      </dsp:nvSpPr>
      <dsp:spPr>
        <a:xfrm>
          <a:off x="1355328" y="661"/>
          <a:ext cx="2579687" cy="206375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28123C99-1BC0-46FA-839F-15AB1CCEFBBD}">
      <dsp:nvSpPr>
        <dsp:cNvPr id="0" name=""/>
        <dsp:cNvSpPr/>
      </dsp:nvSpPr>
      <dsp:spPr>
        <a:xfrm>
          <a:off x="1529459" y="1987019"/>
          <a:ext cx="2295921" cy="722312"/>
        </a:xfrm>
        <a:prstGeom prst="wedgeRectCallout">
          <a:avLst>
            <a:gd name="adj1" fmla="val 20250"/>
            <a:gd name="adj2" fmla="val -607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solidFill>
                <a:schemeClr val="bg1"/>
              </a:solidFill>
            </a:rPr>
            <a:t>Mobile App</a:t>
          </a:r>
          <a:endParaRPr lang="en-IN" sz="3300" kern="1200" dirty="0"/>
        </a:p>
      </dsp:txBody>
      <dsp:txXfrm>
        <a:off x="1529459" y="1987019"/>
        <a:ext cx="2295921" cy="722312"/>
      </dsp:txXfrm>
    </dsp:sp>
    <dsp:sp modelId="{C4017B0B-DC45-462C-86E6-6015CC2F5C2B}">
      <dsp:nvSpPr>
        <dsp:cNvPr id="0" name=""/>
        <dsp:cNvSpPr/>
      </dsp:nvSpPr>
      <dsp:spPr>
        <a:xfrm>
          <a:off x="4192984" y="661"/>
          <a:ext cx="2579687" cy="2063750"/>
        </a:xfrm>
        <a:prstGeom prst="rect">
          <a:avLst/>
        </a:prstGeom>
        <a:blipFill rotWithShape="1">
          <a:blip xmlns:r="http://schemas.openxmlformats.org/officeDocument/2006/relationships" r:embed="rId2"/>
          <a:srcRect/>
          <a:stretch>
            <a:fillRect t="-12000" b="-12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0BF0154-EF0A-4F5C-AFB5-4FC00BC3D968}">
      <dsp:nvSpPr>
        <dsp:cNvPr id="0" name=""/>
        <dsp:cNvSpPr/>
      </dsp:nvSpPr>
      <dsp:spPr>
        <a:xfrm>
          <a:off x="4425156" y="1987019"/>
          <a:ext cx="2295921" cy="722312"/>
        </a:xfrm>
        <a:prstGeom prst="wedgeRectCallout">
          <a:avLst>
            <a:gd name="adj1" fmla="val 20250"/>
            <a:gd name="adj2" fmla="val -607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Eco Mode</a:t>
          </a:r>
        </a:p>
      </dsp:txBody>
      <dsp:txXfrm>
        <a:off x="4425156" y="1987019"/>
        <a:ext cx="2295921" cy="722312"/>
      </dsp:txXfrm>
    </dsp:sp>
    <dsp:sp modelId="{2E7B344A-26A1-455D-B3D5-C651A3B4FACA}">
      <dsp:nvSpPr>
        <dsp:cNvPr id="0" name=""/>
        <dsp:cNvSpPr/>
      </dsp:nvSpPr>
      <dsp:spPr>
        <a:xfrm>
          <a:off x="2774156" y="2838317"/>
          <a:ext cx="2579687" cy="2063750"/>
        </a:xfrm>
        <a:prstGeom prst="rect">
          <a:avLst/>
        </a:prstGeom>
        <a:blipFill rotWithShape="1">
          <a:blip xmlns:r="http://schemas.openxmlformats.org/officeDocument/2006/relationships" r:embed="rId3"/>
          <a:srcRect/>
          <a:stretch>
            <a:fillRect l="-23000" r="-23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EDD197F1-94B0-428E-B3ED-CB2817B221F9}">
      <dsp:nvSpPr>
        <dsp:cNvPr id="0" name=""/>
        <dsp:cNvSpPr/>
      </dsp:nvSpPr>
      <dsp:spPr>
        <a:xfrm>
          <a:off x="3006328" y="4695692"/>
          <a:ext cx="2295921" cy="722312"/>
        </a:xfrm>
        <a:prstGeom prst="wedgeRectCallout">
          <a:avLst>
            <a:gd name="adj1" fmla="val 20250"/>
            <a:gd name="adj2" fmla="val -607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Blockchain</a:t>
          </a:r>
        </a:p>
      </dsp:txBody>
      <dsp:txXfrm>
        <a:off x="3006328" y="4695692"/>
        <a:ext cx="2295921" cy="722312"/>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B749E-776C-4E3E-9BA5-AADFB10A0F86}" type="datetimeFigureOut">
              <a:rPr lang="en-IN" smtClean="0"/>
              <a:t>30-09-2024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D9858-A39E-4154-BBDA-BF6ECE11DDE5}" type="slidenum">
              <a:rPr lang="en-IN" smtClean="0"/>
              <a:t>‹#›</a:t>
            </a:fld>
            <a:endParaRPr lang="en-IN"/>
          </a:p>
        </p:txBody>
      </p:sp>
    </p:spTree>
    <p:extLst>
      <p:ext uri="{BB962C8B-B14F-4D97-AF65-F5344CB8AC3E}">
        <p14:creationId xmlns:p14="http://schemas.microsoft.com/office/powerpoint/2010/main" val="1515773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CD9858-A39E-4154-BBDA-BF6ECE11DDE5}" type="slidenum">
              <a:rPr lang="en-IN" smtClean="0"/>
              <a:t>1</a:t>
            </a:fld>
            <a:endParaRPr lang="en-IN"/>
          </a:p>
        </p:txBody>
      </p:sp>
    </p:spTree>
    <p:extLst>
      <p:ext uri="{BB962C8B-B14F-4D97-AF65-F5344CB8AC3E}">
        <p14:creationId xmlns:p14="http://schemas.microsoft.com/office/powerpoint/2010/main" val="3415961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CD9858-A39E-4154-BBDA-BF6ECE11DDE5}" type="slidenum">
              <a:rPr lang="en-IN" smtClean="0"/>
              <a:t>2</a:t>
            </a:fld>
            <a:endParaRPr lang="en-IN"/>
          </a:p>
        </p:txBody>
      </p:sp>
    </p:spTree>
    <p:extLst>
      <p:ext uri="{BB962C8B-B14F-4D97-AF65-F5344CB8AC3E}">
        <p14:creationId xmlns:p14="http://schemas.microsoft.com/office/powerpoint/2010/main" val="3434804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CD9858-A39E-4154-BBDA-BF6ECE11DDE5}" type="slidenum">
              <a:rPr lang="en-IN" smtClean="0"/>
              <a:t>3</a:t>
            </a:fld>
            <a:endParaRPr lang="en-IN"/>
          </a:p>
        </p:txBody>
      </p:sp>
    </p:spTree>
    <p:extLst>
      <p:ext uri="{BB962C8B-B14F-4D97-AF65-F5344CB8AC3E}">
        <p14:creationId xmlns:p14="http://schemas.microsoft.com/office/powerpoint/2010/main" val="148526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CD9858-A39E-4154-BBDA-BF6ECE11DDE5}" type="slidenum">
              <a:rPr lang="en-IN" smtClean="0"/>
              <a:t>5</a:t>
            </a:fld>
            <a:endParaRPr lang="en-IN"/>
          </a:p>
        </p:txBody>
      </p:sp>
    </p:spTree>
    <p:extLst>
      <p:ext uri="{BB962C8B-B14F-4D97-AF65-F5344CB8AC3E}">
        <p14:creationId xmlns:p14="http://schemas.microsoft.com/office/powerpoint/2010/main" val="246144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CD9858-A39E-4154-BBDA-BF6ECE11DDE5}" type="slidenum">
              <a:rPr lang="en-IN" smtClean="0"/>
              <a:t>6</a:t>
            </a:fld>
            <a:endParaRPr lang="en-IN"/>
          </a:p>
        </p:txBody>
      </p:sp>
    </p:spTree>
    <p:extLst>
      <p:ext uri="{BB962C8B-B14F-4D97-AF65-F5344CB8AC3E}">
        <p14:creationId xmlns:p14="http://schemas.microsoft.com/office/powerpoint/2010/main" val="3572710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CD9858-A39E-4154-BBDA-BF6ECE11DDE5}" type="slidenum">
              <a:rPr lang="en-IN" smtClean="0"/>
              <a:t>29</a:t>
            </a:fld>
            <a:endParaRPr lang="en-IN"/>
          </a:p>
        </p:txBody>
      </p:sp>
    </p:spTree>
    <p:extLst>
      <p:ext uri="{BB962C8B-B14F-4D97-AF65-F5344CB8AC3E}">
        <p14:creationId xmlns:p14="http://schemas.microsoft.com/office/powerpoint/2010/main" val="1780631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E083-6108-8A5E-D7D9-AAE69E3ADB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3035D0-869C-92FD-14F2-3BD330858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6F0B0F-6777-DC19-9CDD-1ED8AE6926FB}"/>
              </a:ext>
            </a:extLst>
          </p:cNvPr>
          <p:cNvSpPr>
            <a:spLocks noGrp="1"/>
          </p:cNvSpPr>
          <p:nvPr>
            <p:ph type="dt" sz="half" idx="10"/>
          </p:nvPr>
        </p:nvSpPr>
        <p:spPr/>
        <p:txBody>
          <a:bodyPr/>
          <a:lstStyle/>
          <a:p>
            <a:fld id="{C7BA2F20-1411-4C26-8319-6C022CFA345F}" type="datetimeFigureOut">
              <a:rPr lang="en-IN" smtClean="0"/>
              <a:t>30-09-2024</a:t>
            </a:fld>
            <a:endParaRPr lang="en-IN"/>
          </a:p>
        </p:txBody>
      </p:sp>
      <p:sp>
        <p:nvSpPr>
          <p:cNvPr id="5" name="Footer Placeholder 4">
            <a:extLst>
              <a:ext uri="{FF2B5EF4-FFF2-40B4-BE49-F238E27FC236}">
                <a16:creationId xmlns:a16="http://schemas.microsoft.com/office/drawing/2014/main" id="{8FA8350A-6018-19CE-8EEA-648572F73F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4669A6-3D78-3DEF-DA05-EA049B3A508E}"/>
              </a:ext>
            </a:extLst>
          </p:cNvPr>
          <p:cNvSpPr>
            <a:spLocks noGrp="1"/>
          </p:cNvSpPr>
          <p:nvPr>
            <p:ph type="sldNum" sz="quarter" idx="12"/>
          </p:nvPr>
        </p:nvSpPr>
        <p:spPr/>
        <p:txBody>
          <a:bodyPr/>
          <a:lstStyle/>
          <a:p>
            <a:fld id="{1105B479-AEC9-4103-9F3A-C11D6F4BBA02}" type="slidenum">
              <a:rPr lang="en-IN" smtClean="0"/>
              <a:t>‹#›</a:t>
            </a:fld>
            <a:endParaRPr lang="en-IN"/>
          </a:p>
        </p:txBody>
      </p:sp>
    </p:spTree>
    <p:extLst>
      <p:ext uri="{BB962C8B-B14F-4D97-AF65-F5344CB8AC3E}">
        <p14:creationId xmlns:p14="http://schemas.microsoft.com/office/powerpoint/2010/main" val="2322094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9EEA-29AD-F9AB-8921-E8DC644E52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D5E56C-8532-A4DF-B9DB-FA55BF0FCD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4B1C82-A61E-0E99-030E-1DEA3866480B}"/>
              </a:ext>
            </a:extLst>
          </p:cNvPr>
          <p:cNvSpPr>
            <a:spLocks noGrp="1"/>
          </p:cNvSpPr>
          <p:nvPr>
            <p:ph type="dt" sz="half" idx="10"/>
          </p:nvPr>
        </p:nvSpPr>
        <p:spPr/>
        <p:txBody>
          <a:bodyPr/>
          <a:lstStyle/>
          <a:p>
            <a:fld id="{C7BA2F20-1411-4C26-8319-6C022CFA345F}" type="datetimeFigureOut">
              <a:rPr lang="en-IN" smtClean="0"/>
              <a:t>30-09-2024</a:t>
            </a:fld>
            <a:endParaRPr lang="en-IN"/>
          </a:p>
        </p:txBody>
      </p:sp>
      <p:sp>
        <p:nvSpPr>
          <p:cNvPr id="5" name="Footer Placeholder 4">
            <a:extLst>
              <a:ext uri="{FF2B5EF4-FFF2-40B4-BE49-F238E27FC236}">
                <a16:creationId xmlns:a16="http://schemas.microsoft.com/office/drawing/2014/main" id="{5E2670E3-135B-8645-B3A3-AE0B43B3A1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D719A7-4A39-EB52-3AF6-FA6CF7394D27}"/>
              </a:ext>
            </a:extLst>
          </p:cNvPr>
          <p:cNvSpPr>
            <a:spLocks noGrp="1"/>
          </p:cNvSpPr>
          <p:nvPr>
            <p:ph type="sldNum" sz="quarter" idx="12"/>
          </p:nvPr>
        </p:nvSpPr>
        <p:spPr/>
        <p:txBody>
          <a:bodyPr/>
          <a:lstStyle/>
          <a:p>
            <a:fld id="{1105B479-AEC9-4103-9F3A-C11D6F4BBA02}" type="slidenum">
              <a:rPr lang="en-IN" smtClean="0"/>
              <a:t>‹#›</a:t>
            </a:fld>
            <a:endParaRPr lang="en-IN"/>
          </a:p>
        </p:txBody>
      </p:sp>
    </p:spTree>
    <p:extLst>
      <p:ext uri="{BB962C8B-B14F-4D97-AF65-F5344CB8AC3E}">
        <p14:creationId xmlns:p14="http://schemas.microsoft.com/office/powerpoint/2010/main" val="1355944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F9817A-C6CD-8407-D72A-0D5C2F0F3D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70B065-B2BC-2338-C2B6-54C81BCD5D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FEAA3F-6AC0-31A4-360E-EDDAD09AF551}"/>
              </a:ext>
            </a:extLst>
          </p:cNvPr>
          <p:cNvSpPr>
            <a:spLocks noGrp="1"/>
          </p:cNvSpPr>
          <p:nvPr>
            <p:ph type="dt" sz="half" idx="10"/>
          </p:nvPr>
        </p:nvSpPr>
        <p:spPr/>
        <p:txBody>
          <a:bodyPr/>
          <a:lstStyle/>
          <a:p>
            <a:fld id="{C7BA2F20-1411-4C26-8319-6C022CFA345F}" type="datetimeFigureOut">
              <a:rPr lang="en-IN" smtClean="0"/>
              <a:t>30-09-2024</a:t>
            </a:fld>
            <a:endParaRPr lang="en-IN"/>
          </a:p>
        </p:txBody>
      </p:sp>
      <p:sp>
        <p:nvSpPr>
          <p:cNvPr id="5" name="Footer Placeholder 4">
            <a:extLst>
              <a:ext uri="{FF2B5EF4-FFF2-40B4-BE49-F238E27FC236}">
                <a16:creationId xmlns:a16="http://schemas.microsoft.com/office/drawing/2014/main" id="{24FDC3FF-506D-BB93-80F3-1FC0BFD4AC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52C63E-C277-F705-7085-318F057F6285}"/>
              </a:ext>
            </a:extLst>
          </p:cNvPr>
          <p:cNvSpPr>
            <a:spLocks noGrp="1"/>
          </p:cNvSpPr>
          <p:nvPr>
            <p:ph type="sldNum" sz="quarter" idx="12"/>
          </p:nvPr>
        </p:nvSpPr>
        <p:spPr/>
        <p:txBody>
          <a:bodyPr/>
          <a:lstStyle/>
          <a:p>
            <a:fld id="{1105B479-AEC9-4103-9F3A-C11D6F4BBA02}" type="slidenum">
              <a:rPr lang="en-IN" smtClean="0"/>
              <a:t>‹#›</a:t>
            </a:fld>
            <a:endParaRPr lang="en-IN"/>
          </a:p>
        </p:txBody>
      </p:sp>
    </p:spTree>
    <p:extLst>
      <p:ext uri="{BB962C8B-B14F-4D97-AF65-F5344CB8AC3E}">
        <p14:creationId xmlns:p14="http://schemas.microsoft.com/office/powerpoint/2010/main" val="3598181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2C31A-3AA4-35EF-6F67-6D6FBB4FE8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5D7619-34EA-0ED3-8FB9-8444DAFF13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DA5F02-8549-0419-0EC1-A2ADB1703C84}"/>
              </a:ext>
            </a:extLst>
          </p:cNvPr>
          <p:cNvSpPr>
            <a:spLocks noGrp="1"/>
          </p:cNvSpPr>
          <p:nvPr>
            <p:ph type="dt" sz="half" idx="10"/>
          </p:nvPr>
        </p:nvSpPr>
        <p:spPr/>
        <p:txBody>
          <a:bodyPr/>
          <a:lstStyle/>
          <a:p>
            <a:fld id="{C7BA2F20-1411-4C26-8319-6C022CFA345F}" type="datetimeFigureOut">
              <a:rPr lang="en-IN" smtClean="0"/>
              <a:t>30-09-2024</a:t>
            </a:fld>
            <a:endParaRPr lang="en-IN"/>
          </a:p>
        </p:txBody>
      </p:sp>
      <p:sp>
        <p:nvSpPr>
          <p:cNvPr id="5" name="Footer Placeholder 4">
            <a:extLst>
              <a:ext uri="{FF2B5EF4-FFF2-40B4-BE49-F238E27FC236}">
                <a16:creationId xmlns:a16="http://schemas.microsoft.com/office/drawing/2014/main" id="{FC2BA7C9-BF68-C5FB-4E0C-F797CEE2D2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493AE5-F580-2853-84EF-FF75AB5FE026}"/>
              </a:ext>
            </a:extLst>
          </p:cNvPr>
          <p:cNvSpPr>
            <a:spLocks noGrp="1"/>
          </p:cNvSpPr>
          <p:nvPr>
            <p:ph type="sldNum" sz="quarter" idx="12"/>
          </p:nvPr>
        </p:nvSpPr>
        <p:spPr/>
        <p:txBody>
          <a:bodyPr/>
          <a:lstStyle/>
          <a:p>
            <a:fld id="{1105B479-AEC9-4103-9F3A-C11D6F4BBA02}" type="slidenum">
              <a:rPr lang="en-IN" smtClean="0"/>
              <a:t>‹#›</a:t>
            </a:fld>
            <a:endParaRPr lang="en-IN"/>
          </a:p>
        </p:txBody>
      </p:sp>
    </p:spTree>
    <p:extLst>
      <p:ext uri="{BB962C8B-B14F-4D97-AF65-F5344CB8AC3E}">
        <p14:creationId xmlns:p14="http://schemas.microsoft.com/office/powerpoint/2010/main" val="602986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5ED3-D8C2-85C9-369B-14741B84DE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B6FA19-B17E-194E-309A-89CF2EF523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11C53D-AA35-998F-87BE-99DC4974EB62}"/>
              </a:ext>
            </a:extLst>
          </p:cNvPr>
          <p:cNvSpPr>
            <a:spLocks noGrp="1"/>
          </p:cNvSpPr>
          <p:nvPr>
            <p:ph type="dt" sz="half" idx="10"/>
          </p:nvPr>
        </p:nvSpPr>
        <p:spPr/>
        <p:txBody>
          <a:bodyPr/>
          <a:lstStyle/>
          <a:p>
            <a:fld id="{C7BA2F20-1411-4C26-8319-6C022CFA345F}" type="datetimeFigureOut">
              <a:rPr lang="en-IN" smtClean="0"/>
              <a:t>30-09-2024</a:t>
            </a:fld>
            <a:endParaRPr lang="en-IN"/>
          </a:p>
        </p:txBody>
      </p:sp>
      <p:sp>
        <p:nvSpPr>
          <p:cNvPr id="5" name="Footer Placeholder 4">
            <a:extLst>
              <a:ext uri="{FF2B5EF4-FFF2-40B4-BE49-F238E27FC236}">
                <a16:creationId xmlns:a16="http://schemas.microsoft.com/office/drawing/2014/main" id="{36A38122-F6C8-DD6A-1812-E93D674F47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9517EA-A1F0-928C-10E4-43E56116913B}"/>
              </a:ext>
            </a:extLst>
          </p:cNvPr>
          <p:cNvSpPr>
            <a:spLocks noGrp="1"/>
          </p:cNvSpPr>
          <p:nvPr>
            <p:ph type="sldNum" sz="quarter" idx="12"/>
          </p:nvPr>
        </p:nvSpPr>
        <p:spPr/>
        <p:txBody>
          <a:bodyPr/>
          <a:lstStyle/>
          <a:p>
            <a:fld id="{1105B479-AEC9-4103-9F3A-C11D6F4BBA02}" type="slidenum">
              <a:rPr lang="en-IN" smtClean="0"/>
              <a:t>‹#›</a:t>
            </a:fld>
            <a:endParaRPr lang="en-IN"/>
          </a:p>
        </p:txBody>
      </p:sp>
    </p:spTree>
    <p:extLst>
      <p:ext uri="{BB962C8B-B14F-4D97-AF65-F5344CB8AC3E}">
        <p14:creationId xmlns:p14="http://schemas.microsoft.com/office/powerpoint/2010/main" val="1748870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0BC9-5AE5-86D0-7081-99F5E16D28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8B13ED-E815-F332-79C0-C44953B0B9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F8B10D3-C1C6-E3FF-000C-3DFDBC33AA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50F21E-CD5D-6FF8-DEF8-F0EFA67C89DE}"/>
              </a:ext>
            </a:extLst>
          </p:cNvPr>
          <p:cNvSpPr>
            <a:spLocks noGrp="1"/>
          </p:cNvSpPr>
          <p:nvPr>
            <p:ph type="dt" sz="half" idx="10"/>
          </p:nvPr>
        </p:nvSpPr>
        <p:spPr/>
        <p:txBody>
          <a:bodyPr/>
          <a:lstStyle/>
          <a:p>
            <a:fld id="{C7BA2F20-1411-4C26-8319-6C022CFA345F}" type="datetimeFigureOut">
              <a:rPr lang="en-IN" smtClean="0"/>
              <a:t>30-09-2024</a:t>
            </a:fld>
            <a:endParaRPr lang="en-IN"/>
          </a:p>
        </p:txBody>
      </p:sp>
      <p:sp>
        <p:nvSpPr>
          <p:cNvPr id="6" name="Footer Placeholder 5">
            <a:extLst>
              <a:ext uri="{FF2B5EF4-FFF2-40B4-BE49-F238E27FC236}">
                <a16:creationId xmlns:a16="http://schemas.microsoft.com/office/drawing/2014/main" id="{F041A3A5-48BB-D2FC-2B3F-D5B9DC51A8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6210C6-5B1F-9201-EDCE-175D6B8F4B52}"/>
              </a:ext>
            </a:extLst>
          </p:cNvPr>
          <p:cNvSpPr>
            <a:spLocks noGrp="1"/>
          </p:cNvSpPr>
          <p:nvPr>
            <p:ph type="sldNum" sz="quarter" idx="12"/>
          </p:nvPr>
        </p:nvSpPr>
        <p:spPr/>
        <p:txBody>
          <a:bodyPr/>
          <a:lstStyle/>
          <a:p>
            <a:fld id="{1105B479-AEC9-4103-9F3A-C11D6F4BBA02}" type="slidenum">
              <a:rPr lang="en-IN" smtClean="0"/>
              <a:t>‹#›</a:t>
            </a:fld>
            <a:endParaRPr lang="en-IN"/>
          </a:p>
        </p:txBody>
      </p:sp>
    </p:spTree>
    <p:extLst>
      <p:ext uri="{BB962C8B-B14F-4D97-AF65-F5344CB8AC3E}">
        <p14:creationId xmlns:p14="http://schemas.microsoft.com/office/powerpoint/2010/main" val="1242801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B9EC0-2049-2E40-BCBE-0A3B7F36256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DE513F-38BB-4F42-FAD3-8B60ED2E32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F0CB2F-E148-CE2D-3D75-93E2314AE2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E655F6-D621-6327-570B-61C4281B90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6201C5-C7CF-FE46-1B6A-988EE4D1A8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93EC8D6-13FD-46D7-CE4E-E7B2BADC178B}"/>
              </a:ext>
            </a:extLst>
          </p:cNvPr>
          <p:cNvSpPr>
            <a:spLocks noGrp="1"/>
          </p:cNvSpPr>
          <p:nvPr>
            <p:ph type="dt" sz="half" idx="10"/>
          </p:nvPr>
        </p:nvSpPr>
        <p:spPr/>
        <p:txBody>
          <a:bodyPr/>
          <a:lstStyle/>
          <a:p>
            <a:fld id="{C7BA2F20-1411-4C26-8319-6C022CFA345F}" type="datetimeFigureOut">
              <a:rPr lang="en-IN" smtClean="0"/>
              <a:t>30-09-2024</a:t>
            </a:fld>
            <a:endParaRPr lang="en-IN"/>
          </a:p>
        </p:txBody>
      </p:sp>
      <p:sp>
        <p:nvSpPr>
          <p:cNvPr id="8" name="Footer Placeholder 7">
            <a:extLst>
              <a:ext uri="{FF2B5EF4-FFF2-40B4-BE49-F238E27FC236}">
                <a16:creationId xmlns:a16="http://schemas.microsoft.com/office/drawing/2014/main" id="{FB3CF438-DABA-484A-6C5A-B9E59076201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629AB5-81D7-D181-855F-E4FD10668A8B}"/>
              </a:ext>
            </a:extLst>
          </p:cNvPr>
          <p:cNvSpPr>
            <a:spLocks noGrp="1"/>
          </p:cNvSpPr>
          <p:nvPr>
            <p:ph type="sldNum" sz="quarter" idx="12"/>
          </p:nvPr>
        </p:nvSpPr>
        <p:spPr/>
        <p:txBody>
          <a:bodyPr/>
          <a:lstStyle/>
          <a:p>
            <a:fld id="{1105B479-AEC9-4103-9F3A-C11D6F4BBA02}" type="slidenum">
              <a:rPr lang="en-IN" smtClean="0"/>
              <a:t>‹#›</a:t>
            </a:fld>
            <a:endParaRPr lang="en-IN"/>
          </a:p>
        </p:txBody>
      </p:sp>
    </p:spTree>
    <p:extLst>
      <p:ext uri="{BB962C8B-B14F-4D97-AF65-F5344CB8AC3E}">
        <p14:creationId xmlns:p14="http://schemas.microsoft.com/office/powerpoint/2010/main" val="2271700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E130D-4D1C-0C4C-C2B3-A13A969898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565C0A-589F-C630-1838-76C18EA4167C}"/>
              </a:ext>
            </a:extLst>
          </p:cNvPr>
          <p:cNvSpPr>
            <a:spLocks noGrp="1"/>
          </p:cNvSpPr>
          <p:nvPr>
            <p:ph type="dt" sz="half" idx="10"/>
          </p:nvPr>
        </p:nvSpPr>
        <p:spPr/>
        <p:txBody>
          <a:bodyPr/>
          <a:lstStyle/>
          <a:p>
            <a:fld id="{C7BA2F20-1411-4C26-8319-6C022CFA345F}" type="datetimeFigureOut">
              <a:rPr lang="en-IN" smtClean="0"/>
              <a:t>30-09-2024</a:t>
            </a:fld>
            <a:endParaRPr lang="en-IN"/>
          </a:p>
        </p:txBody>
      </p:sp>
      <p:sp>
        <p:nvSpPr>
          <p:cNvPr id="4" name="Footer Placeholder 3">
            <a:extLst>
              <a:ext uri="{FF2B5EF4-FFF2-40B4-BE49-F238E27FC236}">
                <a16:creationId xmlns:a16="http://schemas.microsoft.com/office/drawing/2014/main" id="{8E5A3D73-FCB2-0C86-6F97-92FCAB60BB1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F3803C-C226-DF71-D7C4-F18F147A91CD}"/>
              </a:ext>
            </a:extLst>
          </p:cNvPr>
          <p:cNvSpPr>
            <a:spLocks noGrp="1"/>
          </p:cNvSpPr>
          <p:nvPr>
            <p:ph type="sldNum" sz="quarter" idx="12"/>
          </p:nvPr>
        </p:nvSpPr>
        <p:spPr/>
        <p:txBody>
          <a:bodyPr/>
          <a:lstStyle/>
          <a:p>
            <a:fld id="{1105B479-AEC9-4103-9F3A-C11D6F4BBA02}" type="slidenum">
              <a:rPr lang="en-IN" smtClean="0"/>
              <a:t>‹#›</a:t>
            </a:fld>
            <a:endParaRPr lang="en-IN"/>
          </a:p>
        </p:txBody>
      </p:sp>
    </p:spTree>
    <p:extLst>
      <p:ext uri="{BB962C8B-B14F-4D97-AF65-F5344CB8AC3E}">
        <p14:creationId xmlns:p14="http://schemas.microsoft.com/office/powerpoint/2010/main" val="2378739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C4152B-7DC5-2D69-0D41-371A1F83BDD9}"/>
              </a:ext>
            </a:extLst>
          </p:cNvPr>
          <p:cNvSpPr>
            <a:spLocks noGrp="1"/>
          </p:cNvSpPr>
          <p:nvPr>
            <p:ph type="dt" sz="half" idx="10"/>
          </p:nvPr>
        </p:nvSpPr>
        <p:spPr/>
        <p:txBody>
          <a:bodyPr/>
          <a:lstStyle/>
          <a:p>
            <a:fld id="{C7BA2F20-1411-4C26-8319-6C022CFA345F}" type="datetimeFigureOut">
              <a:rPr lang="en-IN" smtClean="0"/>
              <a:t>30-09-2024</a:t>
            </a:fld>
            <a:endParaRPr lang="en-IN"/>
          </a:p>
        </p:txBody>
      </p:sp>
      <p:sp>
        <p:nvSpPr>
          <p:cNvPr id="3" name="Footer Placeholder 2">
            <a:extLst>
              <a:ext uri="{FF2B5EF4-FFF2-40B4-BE49-F238E27FC236}">
                <a16:creationId xmlns:a16="http://schemas.microsoft.com/office/drawing/2014/main" id="{06C46D42-B9C8-A43F-34AC-1758A206BF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4B220FE-0188-854C-6F3B-CD874014784E}"/>
              </a:ext>
            </a:extLst>
          </p:cNvPr>
          <p:cNvSpPr>
            <a:spLocks noGrp="1"/>
          </p:cNvSpPr>
          <p:nvPr>
            <p:ph type="sldNum" sz="quarter" idx="12"/>
          </p:nvPr>
        </p:nvSpPr>
        <p:spPr/>
        <p:txBody>
          <a:bodyPr/>
          <a:lstStyle/>
          <a:p>
            <a:fld id="{1105B479-AEC9-4103-9F3A-C11D6F4BBA02}" type="slidenum">
              <a:rPr lang="en-IN" smtClean="0"/>
              <a:t>‹#›</a:t>
            </a:fld>
            <a:endParaRPr lang="en-IN"/>
          </a:p>
        </p:txBody>
      </p:sp>
    </p:spTree>
    <p:extLst>
      <p:ext uri="{BB962C8B-B14F-4D97-AF65-F5344CB8AC3E}">
        <p14:creationId xmlns:p14="http://schemas.microsoft.com/office/powerpoint/2010/main" val="53935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BBB8E-B083-F272-DB97-97A996AD86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CB1F56D-A11F-5C0F-BC3A-D5B39D7339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8131A12-8ACD-D6B5-5799-666ACAFB8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CF24C-EF40-D499-8713-ED5286343AD9}"/>
              </a:ext>
            </a:extLst>
          </p:cNvPr>
          <p:cNvSpPr>
            <a:spLocks noGrp="1"/>
          </p:cNvSpPr>
          <p:nvPr>
            <p:ph type="dt" sz="half" idx="10"/>
          </p:nvPr>
        </p:nvSpPr>
        <p:spPr/>
        <p:txBody>
          <a:bodyPr/>
          <a:lstStyle/>
          <a:p>
            <a:fld id="{C7BA2F20-1411-4C26-8319-6C022CFA345F}" type="datetimeFigureOut">
              <a:rPr lang="en-IN" smtClean="0"/>
              <a:t>30-09-2024</a:t>
            </a:fld>
            <a:endParaRPr lang="en-IN"/>
          </a:p>
        </p:txBody>
      </p:sp>
      <p:sp>
        <p:nvSpPr>
          <p:cNvPr id="6" name="Footer Placeholder 5">
            <a:extLst>
              <a:ext uri="{FF2B5EF4-FFF2-40B4-BE49-F238E27FC236}">
                <a16:creationId xmlns:a16="http://schemas.microsoft.com/office/drawing/2014/main" id="{252875CE-7270-E65F-F603-3307CE6935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53FE6B-2753-2F53-E3BE-B37D03C3D321}"/>
              </a:ext>
            </a:extLst>
          </p:cNvPr>
          <p:cNvSpPr>
            <a:spLocks noGrp="1"/>
          </p:cNvSpPr>
          <p:nvPr>
            <p:ph type="sldNum" sz="quarter" idx="12"/>
          </p:nvPr>
        </p:nvSpPr>
        <p:spPr/>
        <p:txBody>
          <a:bodyPr/>
          <a:lstStyle/>
          <a:p>
            <a:fld id="{1105B479-AEC9-4103-9F3A-C11D6F4BBA02}" type="slidenum">
              <a:rPr lang="en-IN" smtClean="0"/>
              <a:t>‹#›</a:t>
            </a:fld>
            <a:endParaRPr lang="en-IN"/>
          </a:p>
        </p:txBody>
      </p:sp>
    </p:spTree>
    <p:extLst>
      <p:ext uri="{BB962C8B-B14F-4D97-AF65-F5344CB8AC3E}">
        <p14:creationId xmlns:p14="http://schemas.microsoft.com/office/powerpoint/2010/main" val="547739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9156-743B-DA6B-9197-AC362CEFD6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F6E47C-DA66-CF2C-6326-A7067B68C4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091ECFA-5DF9-92E8-D203-E796426CFB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E9E933-F26A-DE05-1A9B-1AD23CACFEA0}"/>
              </a:ext>
            </a:extLst>
          </p:cNvPr>
          <p:cNvSpPr>
            <a:spLocks noGrp="1"/>
          </p:cNvSpPr>
          <p:nvPr>
            <p:ph type="dt" sz="half" idx="10"/>
          </p:nvPr>
        </p:nvSpPr>
        <p:spPr/>
        <p:txBody>
          <a:bodyPr/>
          <a:lstStyle/>
          <a:p>
            <a:fld id="{C7BA2F20-1411-4C26-8319-6C022CFA345F}" type="datetimeFigureOut">
              <a:rPr lang="en-IN" smtClean="0"/>
              <a:t>30-09-2024</a:t>
            </a:fld>
            <a:endParaRPr lang="en-IN"/>
          </a:p>
        </p:txBody>
      </p:sp>
      <p:sp>
        <p:nvSpPr>
          <p:cNvPr id="6" name="Footer Placeholder 5">
            <a:extLst>
              <a:ext uri="{FF2B5EF4-FFF2-40B4-BE49-F238E27FC236}">
                <a16:creationId xmlns:a16="http://schemas.microsoft.com/office/drawing/2014/main" id="{08E5DA12-C600-3B66-10EF-B89CC25772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DA54C4-D16D-17B0-D5D0-F17F925057A2}"/>
              </a:ext>
            </a:extLst>
          </p:cNvPr>
          <p:cNvSpPr>
            <a:spLocks noGrp="1"/>
          </p:cNvSpPr>
          <p:nvPr>
            <p:ph type="sldNum" sz="quarter" idx="12"/>
          </p:nvPr>
        </p:nvSpPr>
        <p:spPr/>
        <p:txBody>
          <a:bodyPr/>
          <a:lstStyle/>
          <a:p>
            <a:fld id="{1105B479-AEC9-4103-9F3A-C11D6F4BBA02}" type="slidenum">
              <a:rPr lang="en-IN" smtClean="0"/>
              <a:t>‹#›</a:t>
            </a:fld>
            <a:endParaRPr lang="en-IN"/>
          </a:p>
        </p:txBody>
      </p:sp>
    </p:spTree>
    <p:extLst>
      <p:ext uri="{BB962C8B-B14F-4D97-AF65-F5344CB8AC3E}">
        <p14:creationId xmlns:p14="http://schemas.microsoft.com/office/powerpoint/2010/main" val="76433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5EF17E-1130-E583-8C5C-666B508DC1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D2CBBE-3CC0-E75D-0E34-A4907461D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C9AD5D-4D66-F17A-9807-EC9E423BB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BA2F20-1411-4C26-8319-6C022CFA345F}" type="datetimeFigureOut">
              <a:rPr lang="en-IN" smtClean="0"/>
              <a:t>30-09-2024</a:t>
            </a:fld>
            <a:endParaRPr lang="en-IN"/>
          </a:p>
        </p:txBody>
      </p:sp>
      <p:sp>
        <p:nvSpPr>
          <p:cNvPr id="5" name="Footer Placeholder 4">
            <a:extLst>
              <a:ext uri="{FF2B5EF4-FFF2-40B4-BE49-F238E27FC236}">
                <a16:creationId xmlns:a16="http://schemas.microsoft.com/office/drawing/2014/main" id="{F759A24D-16EA-FE12-DAE8-F8508C531A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F85CA2-32A6-73F8-FAB7-DC306AED44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05B479-AEC9-4103-9F3A-C11D6F4BBA02}" type="slidenum">
              <a:rPr lang="en-IN" smtClean="0"/>
              <a:t>‹#›</a:t>
            </a:fld>
            <a:endParaRPr lang="en-IN"/>
          </a:p>
        </p:txBody>
      </p:sp>
    </p:spTree>
    <p:extLst>
      <p:ext uri="{BB962C8B-B14F-4D97-AF65-F5344CB8AC3E}">
        <p14:creationId xmlns:p14="http://schemas.microsoft.com/office/powerpoint/2010/main" val="73378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4.sv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2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5.sv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microsoft.com/office/2007/relationships/hdphoto" Target="../media/hdphoto7.wdp"/></Relationships>
</file>

<file path=ppt/slides/_rels/slide3.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8.png"/><Relationship Id="rId18" Type="http://schemas.openxmlformats.org/officeDocument/2006/relationships/slide" Target="slide21.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slide" Target="slide15.xml"/><Relationship Id="rId17"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slide" Target="slide19.xml"/><Relationship Id="rId20" Type="http://schemas.openxmlformats.org/officeDocument/2006/relationships/slide" Target="slide23.xml"/><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7.png"/><Relationship Id="rId24" Type="http://schemas.openxmlformats.org/officeDocument/2006/relationships/slide" Target="slide27.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10" Type="http://schemas.openxmlformats.org/officeDocument/2006/relationships/slide" Target="slide9.xml"/><Relationship Id="rId19"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6.png"/><Relationship Id="rId14" Type="http://schemas.openxmlformats.org/officeDocument/2006/relationships/slide" Target="slide17.xml"/><Relationship Id="rId22" Type="http://schemas.openxmlformats.org/officeDocument/2006/relationships/slide" Target="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4F1A4AD-5749-FAE2-F487-C7C43A955057}"/>
              </a:ext>
            </a:extLst>
          </p:cNvPr>
          <p:cNvSpPr/>
          <p:nvPr/>
        </p:nvSpPr>
        <p:spPr>
          <a:xfrm>
            <a:off x="0" y="0"/>
            <a:ext cx="12192000" cy="6858000"/>
          </a:xfrm>
          <a:prstGeom prst="rect">
            <a:avLst/>
          </a:prstGeom>
          <a:solidFill>
            <a:schemeClr val="dk1">
              <a:alpha val="7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1" name="Google Shape;4350;p35">
            <a:extLst>
              <a:ext uri="{FF2B5EF4-FFF2-40B4-BE49-F238E27FC236}">
                <a16:creationId xmlns:a16="http://schemas.microsoft.com/office/drawing/2014/main" id="{0F199E3C-33FE-B8F8-6F9B-69A8AAB6E6DC}"/>
              </a:ext>
            </a:extLst>
          </p:cNvPr>
          <p:cNvSpPr txBox="1">
            <a:spLocks/>
          </p:cNvSpPr>
          <p:nvPr/>
        </p:nvSpPr>
        <p:spPr>
          <a:xfrm>
            <a:off x="571500" y="-771106"/>
            <a:ext cx="2133600"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3600" dirty="0">
                <a:solidFill>
                  <a:schemeClr val="bg1"/>
                </a:solidFill>
                <a:latin typeface="Avenir Next LT Pro Light" panose="020B0304020202020204" pitchFamily="34" charset="0"/>
              </a:rPr>
              <a:t>Contents</a:t>
            </a:r>
          </a:p>
        </p:txBody>
      </p:sp>
      <p:cxnSp>
        <p:nvCxnSpPr>
          <p:cNvPr id="42" name="Straight Connector 41">
            <a:extLst>
              <a:ext uri="{FF2B5EF4-FFF2-40B4-BE49-F238E27FC236}">
                <a16:creationId xmlns:a16="http://schemas.microsoft.com/office/drawing/2014/main" id="{28E689EC-308A-0BF4-6CC7-B76B838182EE}"/>
              </a:ext>
            </a:extLst>
          </p:cNvPr>
          <p:cNvCxnSpPr>
            <a:cxnSpLocks/>
          </p:cNvCxnSpPr>
          <p:nvPr/>
        </p:nvCxnSpPr>
        <p:spPr>
          <a:xfrm flipV="1">
            <a:off x="12763500" y="709446"/>
            <a:ext cx="11201400" cy="430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29579F0-230D-FA50-EF27-3F1AFE3FDE22}"/>
              </a:ext>
            </a:extLst>
          </p:cNvPr>
          <p:cNvSpPr txBox="1"/>
          <p:nvPr/>
        </p:nvSpPr>
        <p:spPr>
          <a:xfrm>
            <a:off x="796925" y="1997886"/>
            <a:ext cx="6010275" cy="1200329"/>
          </a:xfrm>
          <a:prstGeom prst="rect">
            <a:avLst/>
          </a:prstGeom>
          <a:noFill/>
        </p:spPr>
        <p:txBody>
          <a:bodyPr wrap="square" rtlCol="0">
            <a:spAutoFit/>
          </a:bodyPr>
          <a:lstStyle/>
          <a:p>
            <a:r>
              <a:rPr lang="en-IN" sz="7200" i="1" dirty="0" err="1">
                <a:solidFill>
                  <a:schemeClr val="bg1"/>
                </a:solidFill>
                <a:latin typeface="Copperplate Gothic Light" panose="020E0507020206020404" pitchFamily="34" charset="0"/>
              </a:rPr>
              <a:t>LumenHive</a:t>
            </a:r>
            <a:r>
              <a:rPr lang="en-IN" sz="7200" i="1" dirty="0">
                <a:solidFill>
                  <a:schemeClr val="bg1"/>
                </a:solidFill>
                <a:latin typeface="Copperplate Gothic Light" panose="020E0507020206020404" pitchFamily="34" charset="0"/>
              </a:rPr>
              <a:t>:</a:t>
            </a:r>
            <a:endParaRPr lang="en-IN" sz="4800" dirty="0">
              <a:solidFill>
                <a:schemeClr val="bg1"/>
              </a:solidFill>
              <a:latin typeface="Copperplate Gothic Light" panose="020E0507020206020404" pitchFamily="34" charset="0"/>
            </a:endParaRPr>
          </a:p>
        </p:txBody>
      </p:sp>
      <p:sp>
        <p:nvSpPr>
          <p:cNvPr id="2" name="TextBox 1">
            <a:extLst>
              <a:ext uri="{FF2B5EF4-FFF2-40B4-BE49-F238E27FC236}">
                <a16:creationId xmlns:a16="http://schemas.microsoft.com/office/drawing/2014/main" id="{2E777A36-634A-D6C6-AD4C-267381252E02}"/>
              </a:ext>
            </a:extLst>
          </p:cNvPr>
          <p:cNvSpPr txBox="1"/>
          <p:nvPr/>
        </p:nvSpPr>
        <p:spPr>
          <a:xfrm>
            <a:off x="6547484" y="2168876"/>
            <a:ext cx="4387216" cy="1754326"/>
          </a:xfrm>
          <a:prstGeom prst="rect">
            <a:avLst/>
          </a:prstGeom>
          <a:noFill/>
        </p:spPr>
        <p:txBody>
          <a:bodyPr wrap="square" rtlCol="0">
            <a:spAutoFit/>
          </a:bodyPr>
          <a:lstStyle/>
          <a:p>
            <a:r>
              <a:rPr lang="en-IN" sz="5400" dirty="0">
                <a:solidFill>
                  <a:schemeClr val="bg1"/>
                </a:solidFill>
              </a:rPr>
              <a:t>A Smart Home Automation</a:t>
            </a:r>
          </a:p>
        </p:txBody>
      </p:sp>
      <p:sp>
        <p:nvSpPr>
          <p:cNvPr id="4" name="Rectangle 3">
            <a:extLst>
              <a:ext uri="{FF2B5EF4-FFF2-40B4-BE49-F238E27FC236}">
                <a16:creationId xmlns:a16="http://schemas.microsoft.com/office/drawing/2014/main" id="{703A400D-C299-FE21-7742-CACB38184211}"/>
              </a:ext>
            </a:extLst>
          </p:cNvPr>
          <p:cNvSpPr/>
          <p:nvPr/>
        </p:nvSpPr>
        <p:spPr>
          <a:xfrm>
            <a:off x="-5384800" y="1811940"/>
            <a:ext cx="5114925" cy="4907666"/>
          </a:xfrm>
          <a:prstGeom prst="rect">
            <a:avLst/>
          </a:prstGeom>
          <a:solidFill>
            <a:schemeClr val="lt1">
              <a:alpha val="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IN" sz="3600" dirty="0">
                <a:solidFill>
                  <a:schemeClr val="bg1"/>
                </a:solidFill>
              </a:rPr>
              <a:t>01 </a:t>
            </a:r>
            <a:r>
              <a:rPr lang="en-IN" sz="2800" dirty="0">
                <a:solidFill>
                  <a:schemeClr val="bg1"/>
                </a:solidFill>
                <a:latin typeface="+mj-lt"/>
                <a:cs typeface="Arial" panose="020B0604020202020204" pitchFamily="34" charset="0"/>
              </a:rPr>
              <a:t>Introduction</a:t>
            </a:r>
          </a:p>
          <a:p>
            <a:r>
              <a:rPr lang="en-IN" sz="3600" dirty="0">
                <a:solidFill>
                  <a:schemeClr val="bg1"/>
                </a:solidFill>
              </a:rPr>
              <a:t>02 </a:t>
            </a:r>
            <a:r>
              <a:rPr lang="en-IN" sz="2800" dirty="0">
                <a:solidFill>
                  <a:schemeClr val="bg1"/>
                </a:solidFill>
                <a:latin typeface="+mj-lt"/>
              </a:rPr>
              <a:t>Key Features</a:t>
            </a:r>
          </a:p>
          <a:p>
            <a:r>
              <a:rPr lang="en-IN" sz="3600" dirty="0">
                <a:solidFill>
                  <a:schemeClr val="bg1"/>
                </a:solidFill>
              </a:rPr>
              <a:t>03 </a:t>
            </a:r>
            <a:r>
              <a:rPr lang="en-IN" sz="2800" dirty="0">
                <a:solidFill>
                  <a:schemeClr val="bg1"/>
                </a:solidFill>
                <a:latin typeface="+mj-lt"/>
              </a:rPr>
              <a:t>Workflow Overview</a:t>
            </a:r>
          </a:p>
          <a:p>
            <a:r>
              <a:rPr lang="en-IN" sz="3600" dirty="0">
                <a:solidFill>
                  <a:schemeClr val="bg1"/>
                </a:solidFill>
              </a:rPr>
              <a:t>04 </a:t>
            </a:r>
            <a:r>
              <a:rPr lang="en-IN" sz="2800" dirty="0">
                <a:solidFill>
                  <a:schemeClr val="bg1"/>
                </a:solidFill>
                <a:latin typeface="+mj-lt"/>
              </a:rPr>
              <a:t>Hardware Components</a:t>
            </a:r>
          </a:p>
          <a:p>
            <a:r>
              <a:rPr lang="en-IN" sz="3600" dirty="0">
                <a:solidFill>
                  <a:schemeClr val="bg1"/>
                </a:solidFill>
              </a:rPr>
              <a:t>05 </a:t>
            </a:r>
            <a:r>
              <a:rPr lang="en-IN" sz="2800" dirty="0">
                <a:solidFill>
                  <a:schemeClr val="bg1"/>
                </a:solidFill>
                <a:latin typeface="+mj-lt"/>
              </a:rPr>
              <a:t>Software Stack</a:t>
            </a:r>
          </a:p>
          <a:p>
            <a:endParaRPr lang="en-IN" sz="2800" dirty="0">
              <a:solidFill>
                <a:schemeClr val="bg1"/>
              </a:solidFill>
              <a:latin typeface="+mj-lt"/>
            </a:endParaRPr>
          </a:p>
          <a:p>
            <a:endParaRPr lang="en-IN" sz="3600" dirty="0"/>
          </a:p>
        </p:txBody>
      </p:sp>
      <p:sp>
        <p:nvSpPr>
          <p:cNvPr id="6" name="Rectangle 5">
            <a:extLst>
              <a:ext uri="{FF2B5EF4-FFF2-40B4-BE49-F238E27FC236}">
                <a16:creationId xmlns:a16="http://schemas.microsoft.com/office/drawing/2014/main" id="{749AD787-FF05-6FB6-198B-311199438573}"/>
              </a:ext>
            </a:extLst>
          </p:cNvPr>
          <p:cNvSpPr/>
          <p:nvPr/>
        </p:nvSpPr>
        <p:spPr>
          <a:xfrm>
            <a:off x="13249275" y="1811940"/>
            <a:ext cx="5114925" cy="4907666"/>
          </a:xfrm>
          <a:prstGeom prst="rect">
            <a:avLst/>
          </a:prstGeom>
          <a:solidFill>
            <a:schemeClr val="lt1">
              <a:alpha val="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IN" sz="3600" dirty="0">
                <a:solidFill>
                  <a:schemeClr val="bg1"/>
                </a:solidFill>
              </a:rPr>
              <a:t>06 </a:t>
            </a:r>
            <a:r>
              <a:rPr lang="en-IN" sz="2800" dirty="0">
                <a:solidFill>
                  <a:schemeClr val="bg1"/>
                </a:solidFill>
                <a:latin typeface="+mj-lt"/>
              </a:rPr>
              <a:t>Project Workflow</a:t>
            </a:r>
          </a:p>
          <a:p>
            <a:r>
              <a:rPr lang="en-IN" sz="3600" dirty="0">
                <a:solidFill>
                  <a:schemeClr val="bg1"/>
                </a:solidFill>
              </a:rPr>
              <a:t>07 </a:t>
            </a:r>
            <a:r>
              <a:rPr lang="en-IN" sz="2800" dirty="0">
                <a:solidFill>
                  <a:schemeClr val="bg1"/>
                </a:solidFill>
                <a:latin typeface="+mj-lt"/>
              </a:rPr>
              <a:t>Unique Selling Points (USP)</a:t>
            </a:r>
          </a:p>
          <a:p>
            <a:r>
              <a:rPr lang="en-IN" sz="3600" dirty="0">
                <a:solidFill>
                  <a:schemeClr val="bg1"/>
                </a:solidFill>
              </a:rPr>
              <a:t>08 </a:t>
            </a:r>
            <a:r>
              <a:rPr lang="en-IN" sz="2800" dirty="0">
                <a:solidFill>
                  <a:schemeClr val="bg1"/>
                </a:solidFill>
                <a:latin typeface="+mj-lt"/>
              </a:rPr>
              <a:t>Additional Features</a:t>
            </a:r>
          </a:p>
          <a:p>
            <a:r>
              <a:rPr lang="en-IN" sz="3600" dirty="0">
                <a:solidFill>
                  <a:schemeClr val="bg1"/>
                </a:solidFill>
              </a:rPr>
              <a:t>09 </a:t>
            </a:r>
            <a:r>
              <a:rPr lang="en-IN" sz="2800" dirty="0">
                <a:solidFill>
                  <a:schemeClr val="bg1"/>
                </a:solidFill>
                <a:latin typeface="+mj-lt"/>
              </a:rPr>
              <a:t>Future Enhancements</a:t>
            </a:r>
          </a:p>
          <a:p>
            <a:r>
              <a:rPr lang="en-IN" sz="3600" dirty="0">
                <a:solidFill>
                  <a:schemeClr val="bg1"/>
                </a:solidFill>
              </a:rPr>
              <a:t>10 </a:t>
            </a:r>
            <a:r>
              <a:rPr lang="en-IN" sz="2800" dirty="0">
                <a:solidFill>
                  <a:schemeClr val="bg1"/>
                </a:solidFill>
                <a:latin typeface="+mj-lt"/>
              </a:rPr>
              <a:t>Conclusion</a:t>
            </a:r>
          </a:p>
          <a:p>
            <a:endParaRPr lang="en-IN" sz="3600" dirty="0">
              <a:solidFill>
                <a:schemeClr val="bg1"/>
              </a:solidFill>
            </a:endParaRPr>
          </a:p>
        </p:txBody>
      </p:sp>
    </p:spTree>
    <p:extLst>
      <p:ext uri="{BB962C8B-B14F-4D97-AF65-F5344CB8AC3E}">
        <p14:creationId xmlns:p14="http://schemas.microsoft.com/office/powerpoint/2010/main" val="103720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D55B15-C3F5-B610-9BFB-AEF85EF09D30}"/>
              </a:ext>
            </a:extLst>
          </p:cNvPr>
          <p:cNvSpPr/>
          <p:nvPr/>
        </p:nvSpPr>
        <p:spPr>
          <a:xfrm>
            <a:off x="-14514" y="14515"/>
            <a:ext cx="12192000" cy="6858000"/>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descr="Arrow circle">
            <a:extLst>
              <a:ext uri="{FF2B5EF4-FFF2-40B4-BE49-F238E27FC236}">
                <a16:creationId xmlns:a16="http://schemas.microsoft.com/office/drawing/2014/main" id="{7E6CBAD9-7E22-5867-2BBE-F94918FF72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66496" y="-2178909"/>
            <a:ext cx="2399252" cy="2399252"/>
          </a:xfrm>
          <a:prstGeom prst="rect">
            <a:avLst/>
          </a:prstGeom>
        </p:spPr>
      </p:pic>
      <p:sp>
        <p:nvSpPr>
          <p:cNvPr id="5" name="Rectangle 4">
            <a:extLst>
              <a:ext uri="{FF2B5EF4-FFF2-40B4-BE49-F238E27FC236}">
                <a16:creationId xmlns:a16="http://schemas.microsoft.com/office/drawing/2014/main" id="{993C5C52-E57A-C430-88FC-F4D5C764001F}"/>
              </a:ext>
            </a:extLst>
          </p:cNvPr>
          <p:cNvSpPr/>
          <p:nvPr/>
        </p:nvSpPr>
        <p:spPr>
          <a:xfrm>
            <a:off x="111921" y="211985"/>
            <a:ext cx="11939130" cy="6434030"/>
          </a:xfrm>
          <a:prstGeom prst="rect">
            <a:avLst/>
          </a:prstGeom>
          <a:solidFill>
            <a:schemeClr val="dk1">
              <a:alpha val="66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8800" dirty="0"/>
              <a:t>SMART RECOGNITION</a:t>
            </a:r>
          </a:p>
        </p:txBody>
      </p:sp>
      <p:sp>
        <p:nvSpPr>
          <p:cNvPr id="7" name="Oval 6">
            <a:extLst>
              <a:ext uri="{FF2B5EF4-FFF2-40B4-BE49-F238E27FC236}">
                <a16:creationId xmlns:a16="http://schemas.microsoft.com/office/drawing/2014/main" id="{2CD935D4-9F6A-3EB0-C456-E120F06ED4B5}"/>
              </a:ext>
            </a:extLst>
          </p:cNvPr>
          <p:cNvSpPr/>
          <p:nvPr/>
        </p:nvSpPr>
        <p:spPr>
          <a:xfrm>
            <a:off x="-2038350" y="-4543425"/>
            <a:ext cx="16268700" cy="15944849"/>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1954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D55B15-C3F5-B610-9BFB-AEF85EF09D30}"/>
              </a:ext>
            </a:extLst>
          </p:cNvPr>
          <p:cNvSpPr/>
          <p:nvPr/>
        </p:nvSpPr>
        <p:spPr>
          <a:xfrm>
            <a:off x="-14514" y="14515"/>
            <a:ext cx="12192000" cy="6858000"/>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55665B8-FA85-A477-AE31-53CC17BFE8AF}"/>
              </a:ext>
            </a:extLst>
          </p:cNvPr>
          <p:cNvSpPr txBox="1"/>
          <p:nvPr/>
        </p:nvSpPr>
        <p:spPr>
          <a:xfrm>
            <a:off x="126435" y="211985"/>
            <a:ext cx="7630626" cy="584775"/>
          </a:xfrm>
          <a:prstGeom prst="rect">
            <a:avLst/>
          </a:prstGeom>
          <a:noFill/>
        </p:spPr>
        <p:txBody>
          <a:bodyPr wrap="square" rtlCol="0">
            <a:spAutoFit/>
          </a:bodyPr>
          <a:lstStyle/>
          <a:p>
            <a:r>
              <a:rPr lang="en-US" sz="3200" dirty="0">
                <a:solidFill>
                  <a:schemeClr val="bg1"/>
                </a:solidFill>
                <a:latin typeface="Cooper Black" panose="0208090404030B020404" pitchFamily="18" charset="0"/>
              </a:rPr>
              <a:t>Case – I :</a:t>
            </a:r>
            <a:endParaRPr lang="en-IN" sz="3200" dirty="0">
              <a:solidFill>
                <a:schemeClr val="bg1"/>
              </a:solidFill>
              <a:latin typeface="Cooper Black" panose="0208090404030B020404" pitchFamily="18" charset="0"/>
            </a:endParaRPr>
          </a:p>
        </p:txBody>
      </p:sp>
      <p:sp>
        <p:nvSpPr>
          <p:cNvPr id="6" name="Rectangle: Rounded Corners 5">
            <a:extLst>
              <a:ext uri="{FF2B5EF4-FFF2-40B4-BE49-F238E27FC236}">
                <a16:creationId xmlns:a16="http://schemas.microsoft.com/office/drawing/2014/main" id="{86FE993F-DE47-BA99-4F81-ED5CD77A6F7C}"/>
              </a:ext>
            </a:extLst>
          </p:cNvPr>
          <p:cNvSpPr/>
          <p:nvPr/>
        </p:nvSpPr>
        <p:spPr>
          <a:xfrm>
            <a:off x="456541" y="1386115"/>
            <a:ext cx="2202873" cy="4288971"/>
          </a:xfrm>
          <a:prstGeom prst="roundRect">
            <a:avLst>
              <a:gd name="adj" fmla="val 14442"/>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descr="Web cam">
            <a:extLst>
              <a:ext uri="{FF2B5EF4-FFF2-40B4-BE49-F238E27FC236}">
                <a16:creationId xmlns:a16="http://schemas.microsoft.com/office/drawing/2014/main" id="{82A24001-BC89-9CFE-9BC6-A4311D4F6E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6" y="1563915"/>
            <a:ext cx="569686" cy="569686"/>
          </a:xfrm>
          <a:prstGeom prst="rect">
            <a:avLst/>
          </a:prstGeom>
        </p:spPr>
      </p:pic>
      <p:cxnSp>
        <p:nvCxnSpPr>
          <p:cNvPr id="13" name="Connector: Curved 12">
            <a:extLst>
              <a:ext uri="{FF2B5EF4-FFF2-40B4-BE49-F238E27FC236}">
                <a16:creationId xmlns:a16="http://schemas.microsoft.com/office/drawing/2014/main" id="{02E948A4-9ACF-ACA1-94EB-AEFA4FB94974}"/>
              </a:ext>
            </a:extLst>
          </p:cNvPr>
          <p:cNvCxnSpPr>
            <a:cxnSpLocks/>
          </p:cNvCxnSpPr>
          <p:nvPr/>
        </p:nvCxnSpPr>
        <p:spPr>
          <a:xfrm flipV="1">
            <a:off x="2850903" y="2133601"/>
            <a:ext cx="1650175" cy="690243"/>
          </a:xfrm>
          <a:prstGeom prst="curvedConnector3">
            <a:avLst/>
          </a:prstGeom>
          <a:ln w="571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Fingerprint">
            <a:extLst>
              <a:ext uri="{FF2B5EF4-FFF2-40B4-BE49-F238E27FC236}">
                <a16:creationId xmlns:a16="http://schemas.microsoft.com/office/drawing/2014/main" id="{A35961BF-7456-1A0E-B727-761ED228EE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9784" y="1483267"/>
            <a:ext cx="1072243" cy="1072243"/>
          </a:xfrm>
          <a:prstGeom prst="rect">
            <a:avLst/>
          </a:prstGeom>
        </p:spPr>
      </p:pic>
      <p:cxnSp>
        <p:nvCxnSpPr>
          <p:cNvPr id="16" name="Connector: Curved 15">
            <a:extLst>
              <a:ext uri="{FF2B5EF4-FFF2-40B4-BE49-F238E27FC236}">
                <a16:creationId xmlns:a16="http://schemas.microsoft.com/office/drawing/2014/main" id="{372EF276-EA02-055D-962A-0ADF898D6EF4}"/>
              </a:ext>
            </a:extLst>
          </p:cNvPr>
          <p:cNvCxnSpPr>
            <a:cxnSpLocks/>
          </p:cNvCxnSpPr>
          <p:nvPr/>
        </p:nvCxnSpPr>
        <p:spPr>
          <a:xfrm>
            <a:off x="2850903" y="3562438"/>
            <a:ext cx="1458685" cy="992235"/>
          </a:xfrm>
          <a:prstGeom prst="curvedConnector3">
            <a:avLst/>
          </a:prstGeom>
          <a:ln w="571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5B9D94-90BD-5467-68E0-7854B9DABC49}"/>
              </a:ext>
            </a:extLst>
          </p:cNvPr>
          <p:cNvSpPr/>
          <p:nvPr/>
        </p:nvSpPr>
        <p:spPr>
          <a:xfrm>
            <a:off x="4501077" y="3869466"/>
            <a:ext cx="2202874" cy="2709726"/>
          </a:xfrm>
          <a:prstGeom prst="ellipse">
            <a:avLst/>
          </a:prstGeom>
          <a:blipFill>
            <a:blip r:embed="rId7"/>
            <a:stretch>
              <a:fillRect t="-2" b="-9335"/>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69B4676F-E3F8-D9BB-DDFF-C1E86624218B}"/>
              </a:ext>
            </a:extLst>
          </p:cNvPr>
          <p:cNvSpPr/>
          <p:nvPr/>
        </p:nvSpPr>
        <p:spPr>
          <a:xfrm>
            <a:off x="9204641" y="1483267"/>
            <a:ext cx="2536703" cy="4288971"/>
          </a:xfrm>
          <a:prstGeom prst="roundRect">
            <a:avLst>
              <a:gd name="adj" fmla="val 14442"/>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6FE039B8-96E2-9949-1010-4081F13CE4E5}"/>
              </a:ext>
            </a:extLst>
          </p:cNvPr>
          <p:cNvCxnSpPr>
            <a:cxnSpLocks/>
          </p:cNvCxnSpPr>
          <p:nvPr/>
        </p:nvCxnSpPr>
        <p:spPr>
          <a:xfrm>
            <a:off x="6703951" y="3135086"/>
            <a:ext cx="2106221" cy="0"/>
          </a:xfrm>
          <a:prstGeom prst="straightConnector1">
            <a:avLst/>
          </a:prstGeom>
          <a:ln w="57150" cmpd="sng">
            <a:solidFill>
              <a:srgbClr val="00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BE99A1E-9646-3EF2-7F76-CE7C90ADFF8A}"/>
              </a:ext>
            </a:extLst>
          </p:cNvPr>
          <p:cNvSpPr txBox="1"/>
          <p:nvPr/>
        </p:nvSpPr>
        <p:spPr>
          <a:xfrm>
            <a:off x="5193174" y="2831691"/>
            <a:ext cx="914400" cy="769441"/>
          </a:xfrm>
          <a:prstGeom prst="rect">
            <a:avLst/>
          </a:prstGeom>
          <a:noFill/>
        </p:spPr>
        <p:txBody>
          <a:bodyPr wrap="square" rtlCol="0">
            <a:spAutoFit/>
          </a:bodyPr>
          <a:lstStyle/>
          <a:p>
            <a:r>
              <a:rPr lang="en-IN" sz="4400" dirty="0">
                <a:solidFill>
                  <a:schemeClr val="bg1"/>
                </a:solidFill>
                <a:latin typeface="Bookman Old Style" panose="02050604050505020204" pitchFamily="18" charset="0"/>
              </a:rPr>
              <a:t>&amp;</a:t>
            </a:r>
          </a:p>
        </p:txBody>
      </p:sp>
      <p:sp>
        <p:nvSpPr>
          <p:cNvPr id="30" name="TextBox 29">
            <a:extLst>
              <a:ext uri="{FF2B5EF4-FFF2-40B4-BE49-F238E27FC236}">
                <a16:creationId xmlns:a16="http://schemas.microsoft.com/office/drawing/2014/main" id="{EA8CD463-D0E2-1F9F-E2A7-C1022BAC5238}"/>
              </a:ext>
            </a:extLst>
          </p:cNvPr>
          <p:cNvSpPr txBox="1"/>
          <p:nvPr/>
        </p:nvSpPr>
        <p:spPr>
          <a:xfrm>
            <a:off x="2776574" y="1258037"/>
            <a:ext cx="2083210" cy="923330"/>
          </a:xfrm>
          <a:prstGeom prst="rect">
            <a:avLst/>
          </a:prstGeom>
          <a:noFill/>
        </p:spPr>
        <p:txBody>
          <a:bodyPr wrap="square" rtlCol="0">
            <a:spAutoFit/>
          </a:bodyPr>
          <a:lstStyle/>
          <a:p>
            <a:r>
              <a:rPr lang="en-IN" dirty="0">
                <a:solidFill>
                  <a:schemeClr val="bg1"/>
                </a:solidFill>
                <a:latin typeface="Bookman Old Style" panose="02050604050505020204" pitchFamily="18" charset="0"/>
              </a:rPr>
              <a:t>Fingerprint is taken and checked</a:t>
            </a:r>
          </a:p>
        </p:txBody>
      </p:sp>
      <p:sp>
        <p:nvSpPr>
          <p:cNvPr id="31" name="TextBox 30">
            <a:extLst>
              <a:ext uri="{FF2B5EF4-FFF2-40B4-BE49-F238E27FC236}">
                <a16:creationId xmlns:a16="http://schemas.microsoft.com/office/drawing/2014/main" id="{2558B22A-5698-9C21-F2D6-E0F7B16DB9CD}"/>
              </a:ext>
            </a:extLst>
          </p:cNvPr>
          <p:cNvSpPr txBox="1"/>
          <p:nvPr/>
        </p:nvSpPr>
        <p:spPr>
          <a:xfrm>
            <a:off x="2850903" y="4762664"/>
            <a:ext cx="1839589" cy="923330"/>
          </a:xfrm>
          <a:prstGeom prst="rect">
            <a:avLst/>
          </a:prstGeom>
          <a:noFill/>
        </p:spPr>
        <p:txBody>
          <a:bodyPr wrap="square" rtlCol="0">
            <a:spAutoFit/>
          </a:bodyPr>
          <a:lstStyle/>
          <a:p>
            <a:r>
              <a:rPr lang="en-IN" dirty="0">
                <a:solidFill>
                  <a:schemeClr val="bg1"/>
                </a:solidFill>
                <a:latin typeface="Bookman Old Style" panose="02050604050505020204" pitchFamily="18" charset="0"/>
              </a:rPr>
              <a:t>Face is scanned and checked</a:t>
            </a:r>
          </a:p>
        </p:txBody>
      </p:sp>
      <p:sp>
        <p:nvSpPr>
          <p:cNvPr id="32" name="TextBox 31">
            <a:extLst>
              <a:ext uri="{FF2B5EF4-FFF2-40B4-BE49-F238E27FC236}">
                <a16:creationId xmlns:a16="http://schemas.microsoft.com/office/drawing/2014/main" id="{04F7A1B1-02A1-1A06-4131-83193975D4D6}"/>
              </a:ext>
            </a:extLst>
          </p:cNvPr>
          <p:cNvSpPr txBox="1"/>
          <p:nvPr/>
        </p:nvSpPr>
        <p:spPr>
          <a:xfrm>
            <a:off x="6672255" y="2312252"/>
            <a:ext cx="2202873" cy="646331"/>
          </a:xfrm>
          <a:prstGeom prst="rect">
            <a:avLst/>
          </a:prstGeom>
          <a:noFill/>
        </p:spPr>
        <p:txBody>
          <a:bodyPr wrap="square" rtlCol="0">
            <a:spAutoFit/>
          </a:bodyPr>
          <a:lstStyle/>
          <a:p>
            <a:r>
              <a:rPr lang="en-IN" dirty="0">
                <a:solidFill>
                  <a:srgbClr val="00FF00"/>
                </a:solidFill>
                <a:latin typeface="Bookman Old Style" panose="02050604050505020204" pitchFamily="18" charset="0"/>
              </a:rPr>
              <a:t>Registered user is identified</a:t>
            </a:r>
          </a:p>
        </p:txBody>
      </p:sp>
      <p:sp>
        <p:nvSpPr>
          <p:cNvPr id="33" name="TextBox 32">
            <a:extLst>
              <a:ext uri="{FF2B5EF4-FFF2-40B4-BE49-F238E27FC236}">
                <a16:creationId xmlns:a16="http://schemas.microsoft.com/office/drawing/2014/main" id="{02A09E1F-AF36-8755-0248-82D017333830}"/>
              </a:ext>
            </a:extLst>
          </p:cNvPr>
          <p:cNvSpPr txBox="1"/>
          <p:nvPr/>
        </p:nvSpPr>
        <p:spPr>
          <a:xfrm>
            <a:off x="9357041" y="5953044"/>
            <a:ext cx="2369789" cy="369332"/>
          </a:xfrm>
          <a:prstGeom prst="rect">
            <a:avLst/>
          </a:prstGeom>
          <a:noFill/>
        </p:spPr>
        <p:txBody>
          <a:bodyPr wrap="square" rtlCol="0">
            <a:spAutoFit/>
          </a:bodyPr>
          <a:lstStyle/>
          <a:p>
            <a:r>
              <a:rPr lang="en-IN" dirty="0">
                <a:solidFill>
                  <a:schemeClr val="bg1"/>
                </a:solidFill>
                <a:latin typeface="Bookman Old Style" panose="02050604050505020204" pitchFamily="18" charset="0"/>
              </a:rPr>
              <a:t>Door gets unlocked</a:t>
            </a:r>
          </a:p>
        </p:txBody>
      </p:sp>
      <p:sp>
        <p:nvSpPr>
          <p:cNvPr id="34" name="TextBox 33">
            <a:extLst>
              <a:ext uri="{FF2B5EF4-FFF2-40B4-BE49-F238E27FC236}">
                <a16:creationId xmlns:a16="http://schemas.microsoft.com/office/drawing/2014/main" id="{4083E586-0821-4CF3-1369-E11C4781D9D2}"/>
              </a:ext>
            </a:extLst>
          </p:cNvPr>
          <p:cNvSpPr txBox="1"/>
          <p:nvPr/>
        </p:nvSpPr>
        <p:spPr>
          <a:xfrm>
            <a:off x="289625" y="5772238"/>
            <a:ext cx="2561278" cy="646331"/>
          </a:xfrm>
          <a:prstGeom prst="rect">
            <a:avLst/>
          </a:prstGeom>
          <a:noFill/>
        </p:spPr>
        <p:txBody>
          <a:bodyPr wrap="square" rtlCol="0">
            <a:spAutoFit/>
          </a:bodyPr>
          <a:lstStyle/>
          <a:p>
            <a:r>
              <a:rPr lang="en-IN" dirty="0">
                <a:solidFill>
                  <a:schemeClr val="bg1"/>
                </a:solidFill>
                <a:latin typeface="Bookman Old Style" panose="02050604050505020204" pitchFamily="18" charset="0"/>
              </a:rPr>
              <a:t>A person standing in front of a closed door</a:t>
            </a:r>
          </a:p>
        </p:txBody>
      </p:sp>
    </p:spTree>
    <p:extLst>
      <p:ext uri="{BB962C8B-B14F-4D97-AF65-F5344CB8AC3E}">
        <p14:creationId xmlns:p14="http://schemas.microsoft.com/office/powerpoint/2010/main" val="40682357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par>
                                <p:cTn id="25" presetID="2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par>
                                <p:cTn id="34" presetID="22" presetClass="entr" presetSubtype="8" fill="hold" grpId="0"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par>
                                <p:cTn id="40" presetID="22" presetClass="entr" presetSubtype="8" fill="hold" nodeType="with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par>
                                <p:cTn id="48" presetID="22" presetClass="entr" presetSubtype="8"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par>
                                <p:cTn id="51" presetID="22" presetClass="entr" presetSubtype="8" fill="hold" grpId="0" nodeType="with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par>
                                <p:cTn id="54" presetID="22" presetClass="entr" presetSubtype="8" fill="hold" grpId="0" nodeType="withEffect">
                                  <p:stCondLst>
                                    <p:cond delay="50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4" grpId="0" animBg="1"/>
      <p:bldP spid="29" grpId="0"/>
      <p:bldP spid="30" grpId="0"/>
      <p:bldP spid="31" grpId="0"/>
      <p:bldP spid="32"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D55B15-C3F5-B610-9BFB-AEF85EF09D30}"/>
              </a:ext>
            </a:extLst>
          </p:cNvPr>
          <p:cNvSpPr/>
          <p:nvPr/>
        </p:nvSpPr>
        <p:spPr>
          <a:xfrm>
            <a:off x="11574" y="0"/>
            <a:ext cx="12192000" cy="68580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55665B8-FA85-A477-AE31-53CC17BFE8AF}"/>
              </a:ext>
            </a:extLst>
          </p:cNvPr>
          <p:cNvSpPr txBox="1"/>
          <p:nvPr/>
        </p:nvSpPr>
        <p:spPr>
          <a:xfrm>
            <a:off x="266700" y="144362"/>
            <a:ext cx="7630626" cy="584775"/>
          </a:xfrm>
          <a:prstGeom prst="rect">
            <a:avLst/>
          </a:prstGeom>
          <a:noFill/>
        </p:spPr>
        <p:txBody>
          <a:bodyPr wrap="square" rtlCol="0">
            <a:spAutoFit/>
          </a:bodyPr>
          <a:lstStyle/>
          <a:p>
            <a:r>
              <a:rPr lang="en-US" sz="3200" dirty="0">
                <a:latin typeface="Cooper Black" panose="0208090404030B020404" pitchFamily="18" charset="0"/>
              </a:rPr>
              <a:t>Case – II :</a:t>
            </a:r>
            <a:endParaRPr lang="en-IN" sz="3200" dirty="0">
              <a:latin typeface="Cooper Black" panose="0208090404030B020404" pitchFamily="18" charset="0"/>
            </a:endParaRPr>
          </a:p>
        </p:txBody>
      </p:sp>
      <p:sp>
        <p:nvSpPr>
          <p:cNvPr id="6" name="Rectangle: Rounded Corners 5">
            <a:extLst>
              <a:ext uri="{FF2B5EF4-FFF2-40B4-BE49-F238E27FC236}">
                <a16:creationId xmlns:a16="http://schemas.microsoft.com/office/drawing/2014/main" id="{86FE993F-DE47-BA99-4F81-ED5CD77A6F7C}"/>
              </a:ext>
            </a:extLst>
          </p:cNvPr>
          <p:cNvSpPr/>
          <p:nvPr/>
        </p:nvSpPr>
        <p:spPr>
          <a:xfrm>
            <a:off x="456541" y="1386115"/>
            <a:ext cx="2202873" cy="4288971"/>
          </a:xfrm>
          <a:prstGeom prst="roundRect">
            <a:avLst>
              <a:gd name="adj" fmla="val 14442"/>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descr="Web cam">
            <a:extLst>
              <a:ext uri="{FF2B5EF4-FFF2-40B4-BE49-F238E27FC236}">
                <a16:creationId xmlns:a16="http://schemas.microsoft.com/office/drawing/2014/main" id="{82A24001-BC89-9CFE-9BC6-A4311D4F6E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486" y="1563915"/>
            <a:ext cx="569686" cy="569686"/>
          </a:xfrm>
          <a:prstGeom prst="rect">
            <a:avLst/>
          </a:prstGeom>
        </p:spPr>
      </p:pic>
      <p:cxnSp>
        <p:nvCxnSpPr>
          <p:cNvPr id="13" name="Connector: Curved 12">
            <a:extLst>
              <a:ext uri="{FF2B5EF4-FFF2-40B4-BE49-F238E27FC236}">
                <a16:creationId xmlns:a16="http://schemas.microsoft.com/office/drawing/2014/main" id="{02E948A4-9ACF-ACA1-94EB-AEFA4FB94974}"/>
              </a:ext>
            </a:extLst>
          </p:cNvPr>
          <p:cNvCxnSpPr>
            <a:cxnSpLocks/>
          </p:cNvCxnSpPr>
          <p:nvPr/>
        </p:nvCxnSpPr>
        <p:spPr>
          <a:xfrm flipV="1">
            <a:off x="2850903" y="2133601"/>
            <a:ext cx="1650175" cy="690243"/>
          </a:xfrm>
          <a:prstGeom prst="curvedConnector3">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Fingerprint">
            <a:extLst>
              <a:ext uri="{FF2B5EF4-FFF2-40B4-BE49-F238E27FC236}">
                <a16:creationId xmlns:a16="http://schemas.microsoft.com/office/drawing/2014/main" id="{A35961BF-7456-1A0E-B727-761ED228EE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9784" y="1483267"/>
            <a:ext cx="1072243" cy="1072243"/>
          </a:xfrm>
          <a:prstGeom prst="rect">
            <a:avLst/>
          </a:prstGeom>
        </p:spPr>
      </p:pic>
      <p:cxnSp>
        <p:nvCxnSpPr>
          <p:cNvPr id="16" name="Connector: Curved 15">
            <a:extLst>
              <a:ext uri="{FF2B5EF4-FFF2-40B4-BE49-F238E27FC236}">
                <a16:creationId xmlns:a16="http://schemas.microsoft.com/office/drawing/2014/main" id="{372EF276-EA02-055D-962A-0ADF898D6EF4}"/>
              </a:ext>
            </a:extLst>
          </p:cNvPr>
          <p:cNvCxnSpPr>
            <a:cxnSpLocks/>
          </p:cNvCxnSpPr>
          <p:nvPr/>
        </p:nvCxnSpPr>
        <p:spPr>
          <a:xfrm>
            <a:off x="2850903" y="3562438"/>
            <a:ext cx="1458685" cy="992235"/>
          </a:xfrm>
          <a:prstGeom prst="curvedConnector3">
            <a:avLst/>
          </a:prstGeom>
          <a:ln w="571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5B9D94-90BD-5467-68E0-7854B9DABC49}"/>
              </a:ext>
            </a:extLst>
          </p:cNvPr>
          <p:cNvSpPr/>
          <p:nvPr/>
        </p:nvSpPr>
        <p:spPr>
          <a:xfrm>
            <a:off x="4501077" y="3869466"/>
            <a:ext cx="2202874" cy="2709726"/>
          </a:xfrm>
          <a:prstGeom prst="ellipse">
            <a:avLst/>
          </a:prstGeom>
          <a:blipFill>
            <a:blip r:embed="rId7"/>
            <a:stretch>
              <a:fillRect t="-2" b="-9335"/>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3BE99A1E-9646-3EF2-7F76-CE7C90ADFF8A}"/>
              </a:ext>
            </a:extLst>
          </p:cNvPr>
          <p:cNvSpPr txBox="1"/>
          <p:nvPr/>
        </p:nvSpPr>
        <p:spPr>
          <a:xfrm>
            <a:off x="5193174" y="2831691"/>
            <a:ext cx="914400" cy="769441"/>
          </a:xfrm>
          <a:prstGeom prst="rect">
            <a:avLst/>
          </a:prstGeom>
          <a:noFill/>
        </p:spPr>
        <p:txBody>
          <a:bodyPr wrap="square" rtlCol="0">
            <a:spAutoFit/>
          </a:bodyPr>
          <a:lstStyle/>
          <a:p>
            <a:r>
              <a:rPr lang="en-IN" sz="4400" dirty="0">
                <a:latin typeface="Bookman Old Style" panose="02050604050505020204" pitchFamily="18" charset="0"/>
              </a:rPr>
              <a:t>&amp;</a:t>
            </a:r>
          </a:p>
        </p:txBody>
      </p:sp>
      <p:sp>
        <p:nvSpPr>
          <p:cNvPr id="30" name="TextBox 29">
            <a:extLst>
              <a:ext uri="{FF2B5EF4-FFF2-40B4-BE49-F238E27FC236}">
                <a16:creationId xmlns:a16="http://schemas.microsoft.com/office/drawing/2014/main" id="{EA8CD463-D0E2-1F9F-E2A7-C1022BAC5238}"/>
              </a:ext>
            </a:extLst>
          </p:cNvPr>
          <p:cNvSpPr txBox="1"/>
          <p:nvPr/>
        </p:nvSpPr>
        <p:spPr>
          <a:xfrm>
            <a:off x="2776574" y="1258037"/>
            <a:ext cx="2083210" cy="923330"/>
          </a:xfrm>
          <a:prstGeom prst="rect">
            <a:avLst/>
          </a:prstGeom>
          <a:noFill/>
        </p:spPr>
        <p:txBody>
          <a:bodyPr wrap="square" rtlCol="0">
            <a:spAutoFit/>
          </a:bodyPr>
          <a:lstStyle/>
          <a:p>
            <a:r>
              <a:rPr lang="en-IN" dirty="0">
                <a:latin typeface="Bookman Old Style" panose="02050604050505020204" pitchFamily="18" charset="0"/>
              </a:rPr>
              <a:t>Fingerprint is taken and checked</a:t>
            </a:r>
          </a:p>
        </p:txBody>
      </p:sp>
      <p:sp>
        <p:nvSpPr>
          <p:cNvPr id="31" name="TextBox 30">
            <a:extLst>
              <a:ext uri="{FF2B5EF4-FFF2-40B4-BE49-F238E27FC236}">
                <a16:creationId xmlns:a16="http://schemas.microsoft.com/office/drawing/2014/main" id="{2558B22A-5698-9C21-F2D6-E0F7B16DB9CD}"/>
              </a:ext>
            </a:extLst>
          </p:cNvPr>
          <p:cNvSpPr txBox="1"/>
          <p:nvPr/>
        </p:nvSpPr>
        <p:spPr>
          <a:xfrm>
            <a:off x="2850903" y="4762664"/>
            <a:ext cx="1839589" cy="923330"/>
          </a:xfrm>
          <a:prstGeom prst="rect">
            <a:avLst/>
          </a:prstGeom>
          <a:noFill/>
        </p:spPr>
        <p:txBody>
          <a:bodyPr wrap="square" rtlCol="0">
            <a:spAutoFit/>
          </a:bodyPr>
          <a:lstStyle/>
          <a:p>
            <a:r>
              <a:rPr lang="en-IN" dirty="0">
                <a:latin typeface="Bookman Old Style" panose="02050604050505020204" pitchFamily="18" charset="0"/>
              </a:rPr>
              <a:t>Face is scanned and checked</a:t>
            </a:r>
          </a:p>
        </p:txBody>
      </p:sp>
      <p:sp>
        <p:nvSpPr>
          <p:cNvPr id="34" name="TextBox 33">
            <a:extLst>
              <a:ext uri="{FF2B5EF4-FFF2-40B4-BE49-F238E27FC236}">
                <a16:creationId xmlns:a16="http://schemas.microsoft.com/office/drawing/2014/main" id="{4083E586-0821-4CF3-1369-E11C4781D9D2}"/>
              </a:ext>
            </a:extLst>
          </p:cNvPr>
          <p:cNvSpPr txBox="1"/>
          <p:nvPr/>
        </p:nvSpPr>
        <p:spPr>
          <a:xfrm>
            <a:off x="266700" y="5772238"/>
            <a:ext cx="2584203" cy="646331"/>
          </a:xfrm>
          <a:prstGeom prst="rect">
            <a:avLst/>
          </a:prstGeom>
          <a:noFill/>
        </p:spPr>
        <p:txBody>
          <a:bodyPr wrap="square" rtlCol="0">
            <a:spAutoFit/>
          </a:bodyPr>
          <a:lstStyle/>
          <a:p>
            <a:r>
              <a:rPr lang="en-IN" dirty="0">
                <a:latin typeface="Bookman Old Style" panose="02050604050505020204" pitchFamily="18" charset="0"/>
              </a:rPr>
              <a:t>A person standing in front of a closed door</a:t>
            </a:r>
          </a:p>
        </p:txBody>
      </p:sp>
      <p:sp>
        <p:nvSpPr>
          <p:cNvPr id="5" name="Rectangle: Rounded Corners 4">
            <a:extLst>
              <a:ext uri="{FF2B5EF4-FFF2-40B4-BE49-F238E27FC236}">
                <a16:creationId xmlns:a16="http://schemas.microsoft.com/office/drawing/2014/main" id="{704309A3-1B84-21F1-8514-9B89C8B6B151}"/>
              </a:ext>
            </a:extLst>
          </p:cNvPr>
          <p:cNvSpPr/>
          <p:nvPr/>
        </p:nvSpPr>
        <p:spPr>
          <a:xfrm>
            <a:off x="7322187" y="144363"/>
            <a:ext cx="1600343" cy="3063072"/>
          </a:xfrm>
          <a:prstGeom prst="roundRect">
            <a:avLst>
              <a:gd name="adj" fmla="val 14442"/>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Close">
            <a:extLst>
              <a:ext uri="{FF2B5EF4-FFF2-40B4-BE49-F238E27FC236}">
                <a16:creationId xmlns:a16="http://schemas.microsoft.com/office/drawing/2014/main" id="{ABBD491B-DF28-FFDA-DA49-7A073FA142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50192" y="362983"/>
            <a:ext cx="1947608" cy="2713437"/>
          </a:xfrm>
          <a:prstGeom prst="rect">
            <a:avLst/>
          </a:prstGeom>
        </p:spPr>
      </p:pic>
      <p:cxnSp>
        <p:nvCxnSpPr>
          <p:cNvPr id="12" name="Connector: Curved 11">
            <a:extLst>
              <a:ext uri="{FF2B5EF4-FFF2-40B4-BE49-F238E27FC236}">
                <a16:creationId xmlns:a16="http://schemas.microsoft.com/office/drawing/2014/main" id="{2CB8434D-1499-9A35-BB32-AD3A95739D2F}"/>
              </a:ext>
            </a:extLst>
          </p:cNvPr>
          <p:cNvCxnSpPr>
            <a:cxnSpLocks/>
          </p:cNvCxnSpPr>
          <p:nvPr/>
        </p:nvCxnSpPr>
        <p:spPr>
          <a:xfrm flipV="1">
            <a:off x="5884988" y="2133601"/>
            <a:ext cx="1240063" cy="923898"/>
          </a:xfrm>
          <a:prstGeom prst="curvedConnector3">
            <a:avLst>
              <a:gd name="adj1" fmla="val 50000"/>
            </a:avLst>
          </a:prstGeom>
          <a:ln w="4762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72EBFD7-F23A-6782-0CC5-893A6EA69833}"/>
              </a:ext>
            </a:extLst>
          </p:cNvPr>
          <p:cNvSpPr txBox="1"/>
          <p:nvPr/>
        </p:nvSpPr>
        <p:spPr>
          <a:xfrm>
            <a:off x="6991160" y="3351798"/>
            <a:ext cx="2584203" cy="369332"/>
          </a:xfrm>
          <a:prstGeom prst="rect">
            <a:avLst/>
          </a:prstGeom>
          <a:noFill/>
        </p:spPr>
        <p:txBody>
          <a:bodyPr wrap="square" rtlCol="0">
            <a:spAutoFit/>
          </a:bodyPr>
          <a:lstStyle/>
          <a:p>
            <a:r>
              <a:rPr lang="en-IN" dirty="0">
                <a:latin typeface="Bookman Old Style" panose="02050604050505020204" pitchFamily="18" charset="0"/>
              </a:rPr>
              <a:t>Entry not permitted</a:t>
            </a:r>
          </a:p>
        </p:txBody>
      </p:sp>
      <p:sp>
        <p:nvSpPr>
          <p:cNvPr id="23" name="TextBox 22">
            <a:extLst>
              <a:ext uri="{FF2B5EF4-FFF2-40B4-BE49-F238E27FC236}">
                <a16:creationId xmlns:a16="http://schemas.microsoft.com/office/drawing/2014/main" id="{A951B154-CB6B-22DA-FF66-DFC19C04CD14}"/>
              </a:ext>
            </a:extLst>
          </p:cNvPr>
          <p:cNvSpPr txBox="1"/>
          <p:nvPr/>
        </p:nvSpPr>
        <p:spPr>
          <a:xfrm>
            <a:off x="5715691" y="1541104"/>
            <a:ext cx="2584203" cy="646331"/>
          </a:xfrm>
          <a:prstGeom prst="rect">
            <a:avLst/>
          </a:prstGeom>
          <a:noFill/>
        </p:spPr>
        <p:txBody>
          <a:bodyPr wrap="square" rtlCol="0">
            <a:spAutoFit/>
          </a:bodyPr>
          <a:lstStyle/>
          <a:p>
            <a:r>
              <a:rPr lang="en-IN" dirty="0">
                <a:solidFill>
                  <a:srgbClr val="C00000"/>
                </a:solidFill>
                <a:latin typeface="Bookman Old Style" panose="02050604050505020204" pitchFamily="18" charset="0"/>
              </a:rPr>
              <a:t>Unregistered </a:t>
            </a:r>
          </a:p>
          <a:p>
            <a:r>
              <a:rPr lang="en-IN" dirty="0">
                <a:solidFill>
                  <a:srgbClr val="C00000"/>
                </a:solidFill>
                <a:latin typeface="Bookman Old Style" panose="02050604050505020204" pitchFamily="18" charset="0"/>
              </a:rPr>
              <a:t>user</a:t>
            </a:r>
          </a:p>
        </p:txBody>
      </p:sp>
      <p:sp>
        <p:nvSpPr>
          <p:cNvPr id="28" name="Rectangle: Rounded Corners 27">
            <a:extLst>
              <a:ext uri="{FF2B5EF4-FFF2-40B4-BE49-F238E27FC236}">
                <a16:creationId xmlns:a16="http://schemas.microsoft.com/office/drawing/2014/main" id="{0699FE35-AFF2-4446-0EDA-30209944045E}"/>
              </a:ext>
            </a:extLst>
          </p:cNvPr>
          <p:cNvSpPr/>
          <p:nvPr/>
        </p:nvSpPr>
        <p:spPr>
          <a:xfrm>
            <a:off x="8354125" y="4022745"/>
            <a:ext cx="3578646" cy="2405473"/>
          </a:xfrm>
          <a:prstGeom prst="roundRect">
            <a:avLst>
              <a:gd name="adj" fmla="val 26531"/>
            </a:avLst>
          </a:prstGeom>
          <a:blipFill>
            <a:blip r:embed="rId10"/>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6" name="Connector: Curved 35">
            <a:extLst>
              <a:ext uri="{FF2B5EF4-FFF2-40B4-BE49-F238E27FC236}">
                <a16:creationId xmlns:a16="http://schemas.microsoft.com/office/drawing/2014/main" id="{8382CF4E-D95F-C443-2CFC-C641816ED494}"/>
              </a:ext>
            </a:extLst>
          </p:cNvPr>
          <p:cNvCxnSpPr/>
          <p:nvPr/>
        </p:nvCxnSpPr>
        <p:spPr>
          <a:xfrm rot="16200000" flipH="1">
            <a:off x="8784849" y="2455237"/>
            <a:ext cx="2012531" cy="815926"/>
          </a:xfrm>
          <a:prstGeom prst="curvedConnector3">
            <a:avLst/>
          </a:prstGeom>
          <a:ln w="508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9EF2572-5B8E-FDFB-81B3-09D5FD0A6ED9}"/>
              </a:ext>
            </a:extLst>
          </p:cNvPr>
          <p:cNvSpPr txBox="1"/>
          <p:nvPr/>
        </p:nvSpPr>
        <p:spPr>
          <a:xfrm>
            <a:off x="9951413" y="2009405"/>
            <a:ext cx="2083210" cy="923330"/>
          </a:xfrm>
          <a:prstGeom prst="rect">
            <a:avLst/>
          </a:prstGeom>
          <a:noFill/>
        </p:spPr>
        <p:txBody>
          <a:bodyPr wrap="square" rtlCol="0">
            <a:spAutoFit/>
          </a:bodyPr>
          <a:lstStyle/>
          <a:p>
            <a:r>
              <a:rPr lang="en-IN" dirty="0">
                <a:latin typeface="Bookman Old Style" panose="02050604050505020204" pitchFamily="18" charset="0"/>
              </a:rPr>
              <a:t>Alert notification sent to registered users</a:t>
            </a:r>
          </a:p>
        </p:txBody>
      </p:sp>
    </p:spTree>
    <p:extLst>
      <p:ext uri="{BB962C8B-B14F-4D97-AF65-F5344CB8AC3E}">
        <p14:creationId xmlns:p14="http://schemas.microsoft.com/office/powerpoint/2010/main" val="804925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1000"/>
                                        <p:tgtEl>
                                          <p:spTgt spid="34"/>
                                        </p:tgtEl>
                                      </p:cBhvr>
                                    </p:animEffect>
                                    <p:anim calcmode="lin" valueType="num">
                                      <p:cBhvr>
                                        <p:cTn id="48" dur="1000" fill="hold"/>
                                        <p:tgtEl>
                                          <p:spTgt spid="34"/>
                                        </p:tgtEl>
                                        <p:attrNameLst>
                                          <p:attrName>ppt_x</p:attrName>
                                        </p:attrNameLst>
                                      </p:cBhvr>
                                      <p:tavLst>
                                        <p:tav tm="0">
                                          <p:val>
                                            <p:strVal val="#ppt_x"/>
                                          </p:val>
                                        </p:tav>
                                        <p:tav tm="100000">
                                          <p:val>
                                            <p:strVal val="#ppt_x"/>
                                          </p:val>
                                        </p:tav>
                                      </p:tavLst>
                                    </p:anim>
                                    <p:anim calcmode="lin" valueType="num">
                                      <p:cBhvr>
                                        <p:cTn id="49" dur="1000" fill="hold"/>
                                        <p:tgtEl>
                                          <p:spTgt spid="3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500"/>
                                        <p:tgtEl>
                                          <p:spTgt spid="12"/>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par>
                                <p:cTn id="63" presetID="22" presetClass="entr" presetSubtype="8" fill="hold" grpId="0" nodeType="withEffect">
                                  <p:stCondLst>
                                    <p:cond delay="500"/>
                                  </p:stCondLst>
                                  <p:childTnLst>
                                    <p:set>
                                      <p:cBhvr>
                                        <p:cTn id="64" dur="1" fill="hold">
                                          <p:stCondLst>
                                            <p:cond delay="0"/>
                                          </p:stCondLst>
                                        </p:cTn>
                                        <p:tgtEl>
                                          <p:spTgt spid="5"/>
                                        </p:tgtEl>
                                        <p:attrNameLst>
                                          <p:attrName>style.visibility</p:attrName>
                                        </p:attrNameLst>
                                      </p:cBhvr>
                                      <p:to>
                                        <p:strVal val="visible"/>
                                      </p:to>
                                    </p:set>
                                    <p:animEffect transition="in" filter="wipe(left)">
                                      <p:cBhvr>
                                        <p:cTn id="65" dur="500"/>
                                        <p:tgtEl>
                                          <p:spTgt spid="5"/>
                                        </p:tgtEl>
                                      </p:cBhvr>
                                    </p:animEffect>
                                  </p:childTnLst>
                                </p:cTn>
                              </p:par>
                              <p:par>
                                <p:cTn id="66" presetID="22" presetClass="entr" presetSubtype="8" fill="hold" grpId="0" nodeType="withEffect">
                                  <p:stCondLst>
                                    <p:cond delay="50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par>
                                <p:cTn id="69" presetID="22" presetClass="entr" presetSubtype="8" fill="hold" nodeType="withEffect">
                                  <p:stCondLst>
                                    <p:cond delay="50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up)">
                                      <p:cBhvr>
                                        <p:cTn id="76" dur="500"/>
                                        <p:tgtEl>
                                          <p:spTgt spid="36"/>
                                        </p:tgtEl>
                                      </p:cBhvr>
                                    </p:animEffect>
                                  </p:childTnLst>
                                </p:cTn>
                              </p:par>
                              <p:par>
                                <p:cTn id="77" presetID="22" presetClass="entr" presetSubtype="1" fill="hold" grpId="0"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up)">
                                      <p:cBhvr>
                                        <p:cTn id="79" dur="500"/>
                                        <p:tgtEl>
                                          <p:spTgt spid="28"/>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wipe(up)">
                                      <p:cBhvr>
                                        <p:cTn id="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9" grpId="0"/>
      <p:bldP spid="30" grpId="0"/>
      <p:bldP spid="31" grpId="0"/>
      <p:bldP spid="34" grpId="0"/>
      <p:bldP spid="5" grpId="0" animBg="1"/>
      <p:bldP spid="22" grpId="0"/>
      <p:bldP spid="23" grpId="0"/>
      <p:bldP spid="28" grpId="0" animBg="1"/>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0FB9302-81A1-B347-FC61-4A799371D4A9}"/>
              </a:ext>
            </a:extLst>
          </p:cNvPr>
          <p:cNvSpPr/>
          <p:nvPr/>
        </p:nvSpPr>
        <p:spPr>
          <a:xfrm>
            <a:off x="-13125452" y="-238125"/>
            <a:ext cx="12915901" cy="7639049"/>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FB25FDC1-D32B-31DE-6D0B-D1F4A0611994}"/>
              </a:ext>
            </a:extLst>
          </p:cNvPr>
          <p:cNvSpPr/>
          <p:nvPr/>
        </p:nvSpPr>
        <p:spPr>
          <a:xfrm>
            <a:off x="-8443801" y="288495"/>
            <a:ext cx="3476512" cy="2273655"/>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C5300BA6-FA53-E681-285A-255A92C72915}"/>
              </a:ext>
            </a:extLst>
          </p:cNvPr>
          <p:cNvSpPr/>
          <p:nvPr/>
        </p:nvSpPr>
        <p:spPr>
          <a:xfrm>
            <a:off x="-12162490" y="4511408"/>
            <a:ext cx="2534306" cy="1791439"/>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47BDE3AD-3A09-99D7-A852-A22D2963DB41}"/>
              </a:ext>
            </a:extLst>
          </p:cNvPr>
          <p:cNvSpPr/>
          <p:nvPr/>
        </p:nvSpPr>
        <p:spPr>
          <a:xfrm>
            <a:off x="-12305310" y="1307745"/>
            <a:ext cx="1852556" cy="2273655"/>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Rounded Corners 19">
            <a:extLst>
              <a:ext uri="{FF2B5EF4-FFF2-40B4-BE49-F238E27FC236}">
                <a16:creationId xmlns:a16="http://schemas.microsoft.com/office/drawing/2014/main" id="{CB82C493-231D-041D-BA15-1BC692FCCC5B}"/>
              </a:ext>
            </a:extLst>
          </p:cNvPr>
          <p:cNvSpPr/>
          <p:nvPr/>
        </p:nvSpPr>
        <p:spPr>
          <a:xfrm>
            <a:off x="-7943795" y="4055606"/>
            <a:ext cx="2476500" cy="2619374"/>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77EE5FF5-1443-CF52-AB04-C1098133CDD6}"/>
              </a:ext>
            </a:extLst>
          </p:cNvPr>
          <p:cNvSpPr/>
          <p:nvPr/>
        </p:nvSpPr>
        <p:spPr>
          <a:xfrm>
            <a:off x="-2958336" y="1276303"/>
            <a:ext cx="1709736" cy="2305097"/>
          </a:xfrm>
          <a:prstGeom prst="roundRect">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C6A85108-28C3-8C80-1DCD-ACC26831AF0E}"/>
              </a:ext>
            </a:extLst>
          </p:cNvPr>
          <p:cNvSpPr/>
          <p:nvPr/>
        </p:nvSpPr>
        <p:spPr>
          <a:xfrm>
            <a:off x="-3725100" y="4596458"/>
            <a:ext cx="2476500" cy="1706389"/>
          </a:xfrm>
          <a:prstGeom prst="roundRect">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8F644EEE-EFD4-04A2-47D2-CF0C37FFAE6B}"/>
              </a:ext>
            </a:extLst>
          </p:cNvPr>
          <p:cNvSpPr/>
          <p:nvPr/>
        </p:nvSpPr>
        <p:spPr>
          <a:xfrm>
            <a:off x="111921" y="211985"/>
            <a:ext cx="11939130" cy="6434030"/>
          </a:xfrm>
          <a:prstGeom prst="rect">
            <a:avLst/>
          </a:prstGeom>
          <a:solidFill>
            <a:schemeClr val="dk1">
              <a:alpha val="66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8800" dirty="0"/>
              <a:t>VOICE AUTOMATION</a:t>
            </a:r>
          </a:p>
        </p:txBody>
      </p:sp>
    </p:spTree>
    <p:extLst>
      <p:ext uri="{BB962C8B-B14F-4D97-AF65-F5344CB8AC3E}">
        <p14:creationId xmlns:p14="http://schemas.microsoft.com/office/powerpoint/2010/main" val="129359704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FF2E10C-B7F9-23C0-7D0C-0536B6A67869}"/>
              </a:ext>
            </a:extLst>
          </p:cNvPr>
          <p:cNvSpPr/>
          <p:nvPr/>
        </p:nvSpPr>
        <p:spPr>
          <a:xfrm>
            <a:off x="-209551" y="-238125"/>
            <a:ext cx="12915901" cy="7639049"/>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utoShape 12" descr="7,169,988 Washing machine cartoon Vector Images | Depositphotos">
            <a:extLst>
              <a:ext uri="{FF2B5EF4-FFF2-40B4-BE49-F238E27FC236}">
                <a16:creationId xmlns:a16="http://schemas.microsoft.com/office/drawing/2014/main" id="{133FB557-CB87-E32C-843E-64A7A45BD0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14" descr="7,169,988 Washing machine cartoon Vector Images | Depositphotos">
            <a:extLst>
              <a:ext uri="{FF2B5EF4-FFF2-40B4-BE49-F238E27FC236}">
                <a16:creationId xmlns:a16="http://schemas.microsoft.com/office/drawing/2014/main" id="{AECE7E58-8B6C-4FFA-AE2A-0015AD76758A}"/>
              </a:ext>
            </a:extLst>
          </p:cNvPr>
          <p:cNvSpPr>
            <a:spLocks noChangeAspect="1" noChangeArrowheads="1"/>
          </p:cNvSpPr>
          <p:nvPr/>
        </p:nvSpPr>
        <p:spPr bwMode="auto">
          <a:xfrm>
            <a:off x="6638925" y="5274808"/>
            <a:ext cx="2619374" cy="26193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Rectangle: Rounded Corners 4">
            <a:extLst>
              <a:ext uri="{FF2B5EF4-FFF2-40B4-BE49-F238E27FC236}">
                <a16:creationId xmlns:a16="http://schemas.microsoft.com/office/drawing/2014/main" id="{FCD2DED8-3BCD-9A5B-7990-9A2AFCA832F1}"/>
              </a:ext>
            </a:extLst>
          </p:cNvPr>
          <p:cNvSpPr/>
          <p:nvPr/>
        </p:nvSpPr>
        <p:spPr>
          <a:xfrm>
            <a:off x="4472100" y="288495"/>
            <a:ext cx="3476512" cy="2273655"/>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B449956-6803-1F11-8B6C-FD9AD8130337}"/>
              </a:ext>
            </a:extLst>
          </p:cNvPr>
          <p:cNvSpPr/>
          <p:nvPr/>
        </p:nvSpPr>
        <p:spPr>
          <a:xfrm>
            <a:off x="753411" y="4511408"/>
            <a:ext cx="2534306" cy="1791439"/>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1B073DA9-5B52-6136-F9C3-F9E7879AFD6A}"/>
              </a:ext>
            </a:extLst>
          </p:cNvPr>
          <p:cNvSpPr/>
          <p:nvPr/>
        </p:nvSpPr>
        <p:spPr>
          <a:xfrm>
            <a:off x="610591" y="1307745"/>
            <a:ext cx="1852556" cy="2273655"/>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4A1E006C-19FF-71D5-7847-24189D9C5B58}"/>
              </a:ext>
            </a:extLst>
          </p:cNvPr>
          <p:cNvSpPr/>
          <p:nvPr/>
        </p:nvSpPr>
        <p:spPr>
          <a:xfrm>
            <a:off x="4972106" y="4055606"/>
            <a:ext cx="2476500" cy="2619374"/>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9890CAF4-F1D7-76F8-6409-228BD19AE0D3}"/>
              </a:ext>
            </a:extLst>
          </p:cNvPr>
          <p:cNvSpPr/>
          <p:nvPr/>
        </p:nvSpPr>
        <p:spPr>
          <a:xfrm>
            <a:off x="9957565" y="1276303"/>
            <a:ext cx="1709736" cy="2305097"/>
          </a:xfrm>
          <a:prstGeom prst="roundRect">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C4B96814-3814-A568-228F-1F866ED59027}"/>
              </a:ext>
            </a:extLst>
          </p:cNvPr>
          <p:cNvSpPr/>
          <p:nvPr/>
        </p:nvSpPr>
        <p:spPr>
          <a:xfrm>
            <a:off x="9190801" y="4596458"/>
            <a:ext cx="2476500" cy="1706389"/>
          </a:xfrm>
          <a:prstGeom prst="roundRect">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Curved 11">
            <a:extLst>
              <a:ext uri="{FF2B5EF4-FFF2-40B4-BE49-F238E27FC236}">
                <a16:creationId xmlns:a16="http://schemas.microsoft.com/office/drawing/2014/main" id="{0E9176BC-9571-3CB4-0A64-CC04A3415AB1}"/>
              </a:ext>
            </a:extLst>
          </p:cNvPr>
          <p:cNvCxnSpPr/>
          <p:nvPr/>
        </p:nvCxnSpPr>
        <p:spPr>
          <a:xfrm rot="10800000" flipV="1">
            <a:off x="2705100" y="1581149"/>
            <a:ext cx="1485900" cy="847701"/>
          </a:xfrm>
          <a:prstGeom prst="curvedConnector3">
            <a:avLst/>
          </a:prstGeom>
          <a:ln w="508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F2630196-787A-BC6E-F8F6-86FD07480C6D}"/>
              </a:ext>
            </a:extLst>
          </p:cNvPr>
          <p:cNvCxnSpPr/>
          <p:nvPr/>
        </p:nvCxnSpPr>
        <p:spPr>
          <a:xfrm rot="10800000" flipV="1">
            <a:off x="2914650" y="2876550"/>
            <a:ext cx="1557450" cy="1390650"/>
          </a:xfrm>
          <a:prstGeom prst="curvedConnector3">
            <a:avLst/>
          </a:prstGeom>
          <a:ln w="508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7B42C306-3176-0C0E-AFDC-4B003B0133CB}"/>
              </a:ext>
            </a:extLst>
          </p:cNvPr>
          <p:cNvCxnSpPr/>
          <p:nvPr/>
        </p:nvCxnSpPr>
        <p:spPr>
          <a:xfrm>
            <a:off x="8229712" y="1709092"/>
            <a:ext cx="1499365" cy="1104900"/>
          </a:xfrm>
          <a:prstGeom prst="curvedConnector3">
            <a:avLst/>
          </a:prstGeom>
          <a:ln w="508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35F54F4E-6507-5FE9-7BC2-661FE2F1D6F7}"/>
              </a:ext>
            </a:extLst>
          </p:cNvPr>
          <p:cNvCxnSpPr/>
          <p:nvPr/>
        </p:nvCxnSpPr>
        <p:spPr>
          <a:xfrm>
            <a:off x="7948612" y="2876550"/>
            <a:ext cx="1443038" cy="1390650"/>
          </a:xfrm>
          <a:prstGeom prst="curvedConnector3">
            <a:avLst/>
          </a:prstGeom>
          <a:ln w="508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5C074F2E-1799-854E-2D42-7E1087460A18}"/>
              </a:ext>
            </a:extLst>
          </p:cNvPr>
          <p:cNvCxnSpPr/>
          <p:nvPr/>
        </p:nvCxnSpPr>
        <p:spPr>
          <a:xfrm rot="5400000">
            <a:off x="5600700" y="3371850"/>
            <a:ext cx="990600" cy="12700"/>
          </a:xfrm>
          <a:prstGeom prst="curvedConnector3">
            <a:avLst/>
          </a:prstGeom>
          <a:ln w="508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E9B2950-6A75-0C20-3220-F3BDD693B809}"/>
              </a:ext>
            </a:extLst>
          </p:cNvPr>
          <p:cNvSpPr/>
          <p:nvPr/>
        </p:nvSpPr>
        <p:spPr>
          <a:xfrm>
            <a:off x="13596768" y="211985"/>
            <a:ext cx="11939130" cy="6434030"/>
          </a:xfrm>
          <a:prstGeom prst="rect">
            <a:avLst/>
          </a:prstGeom>
          <a:solidFill>
            <a:schemeClr val="dk1">
              <a:alpha val="66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8800" dirty="0"/>
              <a:t>VOICE AUTOMATION</a:t>
            </a:r>
          </a:p>
        </p:txBody>
      </p:sp>
    </p:spTree>
    <p:extLst>
      <p:ext uri="{BB962C8B-B14F-4D97-AF65-F5344CB8AC3E}">
        <p14:creationId xmlns:p14="http://schemas.microsoft.com/office/powerpoint/2010/main" val="1931927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par>
                                <p:cTn id="14" presetID="22" presetClass="entr" presetSubtype="1"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par>
                                <p:cTn id="17" presetID="22" presetClass="entr" presetSubtype="1"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B8100D7-1940-2F90-27BA-2A4277E634C0}"/>
              </a:ext>
            </a:extLst>
          </p:cNvPr>
          <p:cNvSpPr/>
          <p:nvPr/>
        </p:nvSpPr>
        <p:spPr>
          <a:xfrm>
            <a:off x="3294549" y="585787"/>
            <a:ext cx="5972175" cy="5686425"/>
          </a:xfrm>
          <a:prstGeom prst="ellipse">
            <a:avLst/>
          </a:prstGeom>
          <a:solidFill>
            <a:srgbClr val="2B3C58">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780324" y="3103517"/>
            <a:ext cx="5000624" cy="1446550"/>
          </a:xfrm>
          <a:prstGeom prst="rect">
            <a:avLst/>
          </a:prstGeom>
          <a:noFill/>
        </p:spPr>
        <p:txBody>
          <a:bodyPr wrap="square" rtlCol="0">
            <a:spAutoFit/>
          </a:bodyPr>
          <a:lstStyle/>
          <a:p>
            <a:pPr algn="ctr"/>
            <a:r>
              <a:rPr lang="en-US" sz="4400" dirty="0">
                <a:solidFill>
                  <a:schemeClr val="bg1"/>
                </a:solidFill>
                <a:latin typeface="Cooper Black" panose="0208090404030B020404" pitchFamily="18" charset="0"/>
              </a:rPr>
              <a:t>PROJECT</a:t>
            </a:r>
          </a:p>
          <a:p>
            <a:pPr algn="ctr"/>
            <a:r>
              <a:rPr lang="en-US" sz="4400" dirty="0">
                <a:solidFill>
                  <a:schemeClr val="bg1"/>
                </a:solidFill>
                <a:latin typeface="Cooper Black" panose="0208090404030B020404" pitchFamily="18" charset="0"/>
              </a:rPr>
              <a:t>WORKFLOW</a:t>
            </a:r>
            <a:endParaRPr lang="en-IN" sz="4400" dirty="0">
              <a:solidFill>
                <a:schemeClr val="bg1"/>
              </a:solidFill>
              <a:latin typeface="Cooper Black" panose="0208090404030B020404" pitchFamily="18" charset="0"/>
            </a:endParaRPr>
          </a:p>
        </p:txBody>
      </p:sp>
      <p:pic>
        <p:nvPicPr>
          <p:cNvPr id="6" name="Graphic 5" descr="Circular flowchart">
            <a:extLst>
              <a:ext uri="{FF2B5EF4-FFF2-40B4-BE49-F238E27FC236}">
                <a16:creationId xmlns:a16="http://schemas.microsoft.com/office/drawing/2014/main" id="{163A0F5B-2DCE-012A-E4B6-3FDEDA601D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07102" y="956450"/>
            <a:ext cx="2147067" cy="2147067"/>
          </a:xfrm>
          <a:prstGeom prst="rect">
            <a:avLst/>
          </a:prstGeom>
        </p:spPr>
      </p:pic>
      <p:cxnSp>
        <p:nvCxnSpPr>
          <p:cNvPr id="5" name="Straight Connector 4">
            <a:extLst>
              <a:ext uri="{FF2B5EF4-FFF2-40B4-BE49-F238E27FC236}">
                <a16:creationId xmlns:a16="http://schemas.microsoft.com/office/drawing/2014/main" id="{3966B2A6-3628-839D-EDA6-07489836967C}"/>
              </a:ext>
            </a:extLst>
          </p:cNvPr>
          <p:cNvCxnSpPr>
            <a:cxnSpLocks/>
          </p:cNvCxnSpPr>
          <p:nvPr/>
        </p:nvCxnSpPr>
        <p:spPr>
          <a:xfrm>
            <a:off x="12927255" y="863887"/>
            <a:ext cx="132932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639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DE3E9B-D809-04F6-DA86-25FE04E2AF80}"/>
              </a:ext>
            </a:extLst>
          </p:cNvPr>
          <p:cNvSpPr/>
          <p:nvPr/>
        </p:nvSpPr>
        <p:spPr>
          <a:xfrm>
            <a:off x="0" y="0"/>
            <a:ext cx="12192000" cy="685799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5574780-A29A-F7A9-7757-173D234E0A66}"/>
              </a:ext>
            </a:extLst>
          </p:cNvPr>
          <p:cNvSpPr txBox="1"/>
          <p:nvPr/>
        </p:nvSpPr>
        <p:spPr>
          <a:xfrm>
            <a:off x="-664191" y="279112"/>
            <a:ext cx="6944826" cy="584775"/>
          </a:xfrm>
          <a:prstGeom prst="rect">
            <a:avLst/>
          </a:prstGeom>
          <a:noFill/>
        </p:spPr>
        <p:txBody>
          <a:bodyPr wrap="square" rtlCol="0">
            <a:spAutoFit/>
          </a:bodyPr>
          <a:lstStyle/>
          <a:p>
            <a:pPr algn="ctr"/>
            <a:r>
              <a:rPr lang="en-US" sz="3200" dirty="0">
                <a:solidFill>
                  <a:schemeClr val="bg1"/>
                </a:solidFill>
                <a:latin typeface="Cooper Black" panose="0208090404030B020404" pitchFamily="18" charset="0"/>
              </a:rPr>
              <a:t>PROJECT WORKFLOW</a:t>
            </a:r>
            <a:endParaRPr lang="en-IN" sz="3200" dirty="0">
              <a:solidFill>
                <a:schemeClr val="bg1"/>
              </a:solidFill>
              <a:latin typeface="Cooper Black" panose="0208090404030B020404" pitchFamily="18" charset="0"/>
            </a:endParaRPr>
          </a:p>
        </p:txBody>
      </p:sp>
      <p:pic>
        <p:nvPicPr>
          <p:cNvPr id="6" name="Graphic 5" descr="Circular flowchart">
            <a:extLst>
              <a:ext uri="{FF2B5EF4-FFF2-40B4-BE49-F238E27FC236}">
                <a16:creationId xmlns:a16="http://schemas.microsoft.com/office/drawing/2014/main" id="{163A0F5B-2DCE-012A-E4B6-3FDEDA601D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07102" y="-2147067"/>
            <a:ext cx="2147067" cy="2147067"/>
          </a:xfrm>
          <a:prstGeom prst="rect">
            <a:avLst/>
          </a:prstGeom>
        </p:spPr>
      </p:pic>
      <p:cxnSp>
        <p:nvCxnSpPr>
          <p:cNvPr id="3" name="Straight Connector 2">
            <a:extLst>
              <a:ext uri="{FF2B5EF4-FFF2-40B4-BE49-F238E27FC236}">
                <a16:creationId xmlns:a16="http://schemas.microsoft.com/office/drawing/2014/main" id="{A46707AC-8E17-E60A-6593-F0963F0CAF4E}"/>
              </a:ext>
            </a:extLst>
          </p:cNvPr>
          <p:cNvCxnSpPr>
            <a:cxnSpLocks/>
          </p:cNvCxnSpPr>
          <p:nvPr/>
        </p:nvCxnSpPr>
        <p:spPr>
          <a:xfrm>
            <a:off x="-365985" y="863887"/>
            <a:ext cx="132932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1BCF9C8-1B8B-110A-BA43-ADA3A74CAF73}"/>
              </a:ext>
            </a:extLst>
          </p:cNvPr>
          <p:cNvSpPr/>
          <p:nvPr/>
        </p:nvSpPr>
        <p:spPr>
          <a:xfrm>
            <a:off x="442278" y="1579527"/>
            <a:ext cx="3525158" cy="1454194"/>
          </a:xfrm>
          <a:prstGeom prst="roundRect">
            <a:avLst/>
          </a:prstGeom>
          <a:solidFill>
            <a:srgbClr val="FFFF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000" b="1" u="sng" dirty="0">
                <a:solidFill>
                  <a:schemeClr val="tx1"/>
                </a:solidFill>
              </a:rPr>
              <a:t>Facial Recognition</a:t>
            </a:r>
            <a:r>
              <a:rPr lang="en-US" b="1" u="sng" dirty="0">
                <a:solidFill>
                  <a:schemeClr val="tx1"/>
                </a:solidFill>
              </a:rPr>
              <a:t>: </a:t>
            </a:r>
          </a:p>
          <a:p>
            <a:r>
              <a:rPr lang="en-US" dirty="0">
                <a:solidFill>
                  <a:schemeClr val="tx1"/>
                </a:solidFill>
              </a:rPr>
              <a:t>Using a trained AI model to identify users</a:t>
            </a:r>
            <a:endParaRPr lang="en-IN" dirty="0">
              <a:solidFill>
                <a:schemeClr val="tx1"/>
              </a:solidFill>
            </a:endParaRPr>
          </a:p>
        </p:txBody>
      </p:sp>
      <p:sp>
        <p:nvSpPr>
          <p:cNvPr id="11" name="Rectangle: Rounded Corners 10">
            <a:extLst>
              <a:ext uri="{FF2B5EF4-FFF2-40B4-BE49-F238E27FC236}">
                <a16:creationId xmlns:a16="http://schemas.microsoft.com/office/drawing/2014/main" id="{061351B8-46AA-4974-60FA-77504F3152B4}"/>
              </a:ext>
            </a:extLst>
          </p:cNvPr>
          <p:cNvSpPr/>
          <p:nvPr/>
        </p:nvSpPr>
        <p:spPr>
          <a:xfrm>
            <a:off x="4333421" y="1579527"/>
            <a:ext cx="3525158" cy="1454194"/>
          </a:xfrm>
          <a:prstGeom prst="roundRect">
            <a:avLst/>
          </a:prstGeom>
          <a:solidFill>
            <a:srgbClr val="66FFF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000" b="1" u="sng" dirty="0">
                <a:solidFill>
                  <a:schemeClr val="tx1"/>
                </a:solidFill>
              </a:rPr>
              <a:t>Voice/Web Control: </a:t>
            </a:r>
          </a:p>
          <a:p>
            <a:r>
              <a:rPr lang="en-US" sz="2000" dirty="0">
                <a:solidFill>
                  <a:schemeClr val="tx1"/>
                </a:solidFill>
              </a:rPr>
              <a:t>ESP32 interacts with voice and web commands to control appliances via relays.</a:t>
            </a:r>
            <a:endParaRPr lang="en-IN" dirty="0">
              <a:solidFill>
                <a:schemeClr val="tx1"/>
              </a:solidFill>
            </a:endParaRPr>
          </a:p>
        </p:txBody>
      </p:sp>
      <p:sp>
        <p:nvSpPr>
          <p:cNvPr id="12" name="Rectangle: Rounded Corners 11">
            <a:extLst>
              <a:ext uri="{FF2B5EF4-FFF2-40B4-BE49-F238E27FC236}">
                <a16:creationId xmlns:a16="http://schemas.microsoft.com/office/drawing/2014/main" id="{6DD42CD4-F17D-B2AC-1090-0363D3868D78}"/>
              </a:ext>
            </a:extLst>
          </p:cNvPr>
          <p:cNvSpPr/>
          <p:nvPr/>
        </p:nvSpPr>
        <p:spPr>
          <a:xfrm>
            <a:off x="8224564" y="1579527"/>
            <a:ext cx="3525158" cy="1454194"/>
          </a:xfrm>
          <a:prstGeom prst="roundRect">
            <a:avLst/>
          </a:prstGeom>
          <a:solidFill>
            <a:srgbClr val="FF99C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000" b="1" u="sng" dirty="0">
                <a:solidFill>
                  <a:schemeClr val="tx1"/>
                </a:solidFill>
              </a:rPr>
              <a:t>Security Alert:</a:t>
            </a:r>
          </a:p>
          <a:p>
            <a:r>
              <a:rPr lang="en-US" sz="2000" dirty="0">
                <a:solidFill>
                  <a:schemeClr val="tx1"/>
                </a:solidFill>
              </a:rPr>
              <a:t>The system detects an unrecognized user, captures a pic and sends a notification.</a:t>
            </a:r>
            <a:endParaRPr lang="en-IN" dirty="0">
              <a:solidFill>
                <a:schemeClr val="tx1"/>
              </a:solidFill>
            </a:endParaRPr>
          </a:p>
        </p:txBody>
      </p:sp>
      <p:sp>
        <p:nvSpPr>
          <p:cNvPr id="13" name="Rectangle: Rounded Corners 12">
            <a:extLst>
              <a:ext uri="{FF2B5EF4-FFF2-40B4-BE49-F238E27FC236}">
                <a16:creationId xmlns:a16="http://schemas.microsoft.com/office/drawing/2014/main" id="{3FA61D35-4981-6B00-6D98-7C62B31D3DD8}"/>
              </a:ext>
            </a:extLst>
          </p:cNvPr>
          <p:cNvSpPr/>
          <p:nvPr/>
        </p:nvSpPr>
        <p:spPr>
          <a:xfrm>
            <a:off x="2570842" y="3687682"/>
            <a:ext cx="3525158" cy="1454194"/>
          </a:xfrm>
          <a:prstGeom prst="roundRect">
            <a:avLst/>
          </a:prstGeom>
          <a:solidFill>
            <a:srgbClr val="00FF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000" b="1" u="sng" dirty="0">
                <a:solidFill>
                  <a:schemeClr val="tx1"/>
                </a:solidFill>
              </a:rPr>
              <a:t>AI Assistant: </a:t>
            </a:r>
          </a:p>
          <a:p>
            <a:r>
              <a:rPr lang="en-US" sz="2000" dirty="0">
                <a:solidFill>
                  <a:schemeClr val="tx1"/>
                </a:solidFill>
              </a:rPr>
              <a:t>Interaction with the AI assistant via voice or app for cooking help.</a:t>
            </a:r>
            <a:endParaRPr lang="en-IN" dirty="0">
              <a:solidFill>
                <a:schemeClr val="tx1"/>
              </a:solidFill>
            </a:endParaRPr>
          </a:p>
        </p:txBody>
      </p:sp>
      <p:sp>
        <p:nvSpPr>
          <p:cNvPr id="14" name="Rectangle: Rounded Corners 13">
            <a:extLst>
              <a:ext uri="{FF2B5EF4-FFF2-40B4-BE49-F238E27FC236}">
                <a16:creationId xmlns:a16="http://schemas.microsoft.com/office/drawing/2014/main" id="{BAA5E4AD-B890-62F8-4ECB-3CDBEED06515}"/>
              </a:ext>
            </a:extLst>
          </p:cNvPr>
          <p:cNvSpPr/>
          <p:nvPr/>
        </p:nvSpPr>
        <p:spPr>
          <a:xfrm>
            <a:off x="6461985" y="3680609"/>
            <a:ext cx="3525158" cy="1454194"/>
          </a:xfrm>
          <a:prstGeom prst="roundRect">
            <a:avLst/>
          </a:prstGeom>
          <a:solidFill>
            <a:srgbClr val="FF9933"/>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000" b="1" u="sng" dirty="0">
                <a:solidFill>
                  <a:schemeClr val="tx1"/>
                </a:solidFill>
              </a:rPr>
              <a:t>Offline Mode:</a:t>
            </a:r>
          </a:p>
          <a:p>
            <a:r>
              <a:rPr lang="en-US" sz="2000" dirty="0">
                <a:solidFill>
                  <a:schemeClr val="tx1"/>
                </a:solidFill>
              </a:rPr>
              <a:t>Explain how data is logged and synced when the internet reconnects.</a:t>
            </a:r>
            <a:endParaRPr lang="en-IN" dirty="0">
              <a:solidFill>
                <a:schemeClr val="tx1"/>
              </a:solidFill>
            </a:endParaRPr>
          </a:p>
        </p:txBody>
      </p:sp>
      <p:sp>
        <p:nvSpPr>
          <p:cNvPr id="16" name="Oval 15">
            <a:extLst>
              <a:ext uri="{FF2B5EF4-FFF2-40B4-BE49-F238E27FC236}">
                <a16:creationId xmlns:a16="http://schemas.microsoft.com/office/drawing/2014/main" id="{F0C021F5-8B8F-8060-41D4-24911EA61C4D}"/>
              </a:ext>
            </a:extLst>
          </p:cNvPr>
          <p:cNvSpPr/>
          <p:nvPr/>
        </p:nvSpPr>
        <p:spPr>
          <a:xfrm>
            <a:off x="-1887328" y="-4837663"/>
            <a:ext cx="16335926" cy="15911513"/>
          </a:xfrm>
          <a:prstGeom prst="ellipse">
            <a:avLst/>
          </a:prstGeom>
          <a:solidFill>
            <a:srgbClr val="2B3C58">
              <a:alpha val="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33256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B8100D7-1940-2F90-27BA-2A4277E634C0}"/>
              </a:ext>
            </a:extLst>
          </p:cNvPr>
          <p:cNvSpPr/>
          <p:nvPr/>
        </p:nvSpPr>
        <p:spPr>
          <a:xfrm>
            <a:off x="3294549" y="585787"/>
            <a:ext cx="5972175" cy="5686425"/>
          </a:xfrm>
          <a:prstGeom prst="ellipse">
            <a:avLst/>
          </a:prstGeom>
          <a:solidFill>
            <a:srgbClr val="2B3C58">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780324" y="3103517"/>
            <a:ext cx="5000624" cy="1446550"/>
          </a:xfrm>
          <a:prstGeom prst="rect">
            <a:avLst/>
          </a:prstGeom>
          <a:noFill/>
        </p:spPr>
        <p:txBody>
          <a:bodyPr wrap="square" rtlCol="0">
            <a:spAutoFit/>
          </a:bodyPr>
          <a:lstStyle/>
          <a:p>
            <a:pPr algn="ctr"/>
            <a:r>
              <a:rPr lang="en-US" sz="4400" dirty="0">
                <a:solidFill>
                  <a:schemeClr val="bg1"/>
                </a:solidFill>
                <a:latin typeface="Cooper Black" panose="0208090404030B020404" pitchFamily="18" charset="0"/>
              </a:rPr>
              <a:t>SOFTWARE</a:t>
            </a:r>
          </a:p>
          <a:p>
            <a:pPr algn="ctr"/>
            <a:r>
              <a:rPr lang="en-US" sz="4400" dirty="0">
                <a:solidFill>
                  <a:schemeClr val="bg1"/>
                </a:solidFill>
                <a:latin typeface="Cooper Black" panose="0208090404030B020404" pitchFamily="18" charset="0"/>
              </a:rPr>
              <a:t>STACK</a:t>
            </a:r>
            <a:endParaRPr lang="en-IN" sz="4400" dirty="0">
              <a:solidFill>
                <a:schemeClr val="bg1"/>
              </a:solidFill>
              <a:latin typeface="Cooper Black" panose="0208090404030B020404" pitchFamily="18" charset="0"/>
            </a:endParaRPr>
          </a:p>
        </p:txBody>
      </p:sp>
      <p:pic>
        <p:nvPicPr>
          <p:cNvPr id="5" name="Graphic 4" descr="Bullseye">
            <a:extLst>
              <a:ext uri="{FF2B5EF4-FFF2-40B4-BE49-F238E27FC236}">
                <a16:creationId xmlns:a16="http://schemas.microsoft.com/office/drawing/2014/main" id="{6A394DFA-2BEC-090B-C7E9-4C8EDF2DD9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2863" y="1084216"/>
            <a:ext cx="1855545" cy="1855545"/>
          </a:xfrm>
          <a:prstGeom prst="rect">
            <a:avLst/>
          </a:prstGeom>
        </p:spPr>
      </p:pic>
    </p:spTree>
    <p:extLst>
      <p:ext uri="{BB962C8B-B14F-4D97-AF65-F5344CB8AC3E}">
        <p14:creationId xmlns:p14="http://schemas.microsoft.com/office/powerpoint/2010/main" val="2821658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E2F58B-C78A-9C53-6D00-733C8EFCF77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4000"/>
                    </a14:imgEffect>
                  </a14:imgLayer>
                </a14:imgProps>
              </a:ext>
            </a:extLst>
          </a:blip>
          <a:stretch>
            <a:fillRect/>
          </a:stretch>
        </p:blipFill>
        <p:spPr>
          <a:xfrm>
            <a:off x="0" y="2277"/>
            <a:ext cx="12192000" cy="6858000"/>
          </a:xfrm>
          <a:prstGeom prst="rect">
            <a:avLst/>
          </a:prstGeom>
        </p:spPr>
      </p:pic>
      <p:sp>
        <p:nvSpPr>
          <p:cNvPr id="3" name="Oval 2">
            <a:extLst>
              <a:ext uri="{FF2B5EF4-FFF2-40B4-BE49-F238E27FC236}">
                <a16:creationId xmlns:a16="http://schemas.microsoft.com/office/drawing/2014/main" id="{7B8100D7-1940-2F90-27BA-2A4277E634C0}"/>
              </a:ext>
            </a:extLst>
          </p:cNvPr>
          <p:cNvSpPr/>
          <p:nvPr/>
        </p:nvSpPr>
        <p:spPr>
          <a:xfrm>
            <a:off x="-1887328" y="-4837663"/>
            <a:ext cx="16335926" cy="15911513"/>
          </a:xfrm>
          <a:prstGeom prst="ellipse">
            <a:avLst/>
          </a:prstGeom>
          <a:solidFill>
            <a:srgbClr val="2B3C58">
              <a:alpha val="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780323" y="1564742"/>
            <a:ext cx="5000624" cy="1200329"/>
          </a:xfrm>
          <a:prstGeom prst="rect">
            <a:avLst/>
          </a:prstGeom>
          <a:noFill/>
        </p:spPr>
        <p:txBody>
          <a:bodyPr wrap="square" rtlCol="0">
            <a:spAutoFit/>
          </a:bodyPr>
          <a:lstStyle/>
          <a:p>
            <a:pPr algn="ctr"/>
            <a:r>
              <a:rPr lang="en-US" sz="3600" dirty="0">
                <a:solidFill>
                  <a:schemeClr val="bg1"/>
                </a:solidFill>
                <a:latin typeface="Cooper Black" panose="0208090404030B020404" pitchFamily="18" charset="0"/>
              </a:rPr>
              <a:t>SOFTWARE</a:t>
            </a:r>
          </a:p>
          <a:p>
            <a:pPr algn="ctr"/>
            <a:r>
              <a:rPr lang="en-US" sz="3600" dirty="0">
                <a:solidFill>
                  <a:schemeClr val="bg1"/>
                </a:solidFill>
                <a:latin typeface="Cooper Black" panose="0208090404030B020404" pitchFamily="18" charset="0"/>
              </a:rPr>
              <a:t>STACK</a:t>
            </a:r>
            <a:endParaRPr lang="en-IN" sz="3600" dirty="0">
              <a:solidFill>
                <a:schemeClr val="bg1"/>
              </a:solidFill>
              <a:latin typeface="Cooper Black" panose="0208090404030B020404" pitchFamily="18" charset="0"/>
            </a:endParaRPr>
          </a:p>
        </p:txBody>
      </p:sp>
      <p:pic>
        <p:nvPicPr>
          <p:cNvPr id="5" name="Graphic 4" descr="Bullseye">
            <a:extLst>
              <a:ext uri="{FF2B5EF4-FFF2-40B4-BE49-F238E27FC236}">
                <a16:creationId xmlns:a16="http://schemas.microsoft.com/office/drawing/2014/main" id="{6A394DFA-2BEC-090B-C7E9-4C8EDF2DD9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7360" y="118191"/>
            <a:ext cx="1446551" cy="1446551"/>
          </a:xfrm>
          <a:prstGeom prst="rect">
            <a:avLst/>
          </a:prstGeom>
        </p:spPr>
      </p:pic>
      <p:sp>
        <p:nvSpPr>
          <p:cNvPr id="6" name="Rectangle: Rounded Corners 5">
            <a:extLst>
              <a:ext uri="{FF2B5EF4-FFF2-40B4-BE49-F238E27FC236}">
                <a16:creationId xmlns:a16="http://schemas.microsoft.com/office/drawing/2014/main" id="{431C198A-E143-E41C-A54B-5265F7B01CDD}"/>
              </a:ext>
            </a:extLst>
          </p:cNvPr>
          <p:cNvSpPr/>
          <p:nvPr/>
        </p:nvSpPr>
        <p:spPr>
          <a:xfrm>
            <a:off x="4580648" y="3011293"/>
            <a:ext cx="6946900" cy="3009900"/>
          </a:xfrm>
          <a:prstGeom prst="roundRect">
            <a:avLst>
              <a:gd name="adj" fmla="val 12870"/>
            </a:avLst>
          </a:prstGeom>
          <a:solidFill>
            <a:schemeClr val="dk1">
              <a:alpha val="78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Wingdings" panose="05000000000000000000" pitchFamily="2" charset="2"/>
              <a:buChar char="Ø"/>
            </a:pPr>
            <a:r>
              <a:rPr lang="en-IN" dirty="0"/>
              <a:t>Facial Recognition Model: AI model for recognizing users</a:t>
            </a:r>
          </a:p>
          <a:p>
            <a:pPr marL="285750" indent="-285750">
              <a:buFont typeface="Wingdings" panose="05000000000000000000" pitchFamily="2" charset="2"/>
              <a:buChar char="Ø"/>
            </a:pPr>
            <a:r>
              <a:rPr lang="en-IN" dirty="0"/>
              <a:t>Web Application: Used to control devices and view security alerts</a:t>
            </a:r>
          </a:p>
          <a:p>
            <a:pPr marL="285750" indent="-285750">
              <a:buFont typeface="Wingdings" panose="05000000000000000000" pitchFamily="2" charset="2"/>
              <a:buChar char="Ø"/>
            </a:pPr>
            <a:r>
              <a:rPr lang="en-IN" dirty="0"/>
              <a:t>Voice Recognition: For issuing commands to the ESP32</a:t>
            </a:r>
          </a:p>
          <a:p>
            <a:pPr marL="285750" indent="-285750">
              <a:buFont typeface="Wingdings" panose="05000000000000000000" pitchFamily="2" charset="2"/>
              <a:buChar char="Ø"/>
            </a:pPr>
            <a:r>
              <a:rPr lang="en-IN" dirty="0"/>
              <a:t>AI Cooking Assistant: Recommends recipes and guides through cooking</a:t>
            </a:r>
          </a:p>
          <a:p>
            <a:pPr marL="285750" indent="-285750">
              <a:buFont typeface="Wingdings" panose="05000000000000000000" pitchFamily="2" charset="2"/>
              <a:buChar char="Ø"/>
            </a:pPr>
            <a:r>
              <a:rPr lang="en-IN" dirty="0"/>
              <a:t>Cloud Synchronization: Logs data offline and syncs when </a:t>
            </a:r>
            <a:r>
              <a:rPr lang="en-IN" dirty="0" err="1"/>
              <a:t>WiFi</a:t>
            </a:r>
            <a:r>
              <a:rPr lang="en-IN" dirty="0"/>
              <a:t> is available</a:t>
            </a:r>
          </a:p>
        </p:txBody>
      </p:sp>
      <p:sp useBgFill="1">
        <p:nvSpPr>
          <p:cNvPr id="8" name="Rectangle: Rounded Corners 7">
            <a:extLst>
              <a:ext uri="{FF2B5EF4-FFF2-40B4-BE49-F238E27FC236}">
                <a16:creationId xmlns:a16="http://schemas.microsoft.com/office/drawing/2014/main" id="{5C186954-BB46-83AB-EDEA-FBEB6B4745B6}"/>
              </a:ext>
            </a:extLst>
          </p:cNvPr>
          <p:cNvSpPr/>
          <p:nvPr/>
        </p:nvSpPr>
        <p:spPr>
          <a:xfrm rot="2603296">
            <a:off x="1662201" y="-106014"/>
            <a:ext cx="682171" cy="40640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388AE9F0-32F7-2B51-EDCE-18FC66B3AC16}"/>
              </a:ext>
            </a:extLst>
          </p:cNvPr>
          <p:cNvSpPr/>
          <p:nvPr/>
        </p:nvSpPr>
        <p:spPr>
          <a:xfrm rot="2603296">
            <a:off x="1662201" y="1086094"/>
            <a:ext cx="682171" cy="40640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6C038271-271E-CB78-A08E-2D6405C412BA}"/>
              </a:ext>
            </a:extLst>
          </p:cNvPr>
          <p:cNvSpPr/>
          <p:nvPr/>
        </p:nvSpPr>
        <p:spPr>
          <a:xfrm rot="2603296">
            <a:off x="1662201" y="2278202"/>
            <a:ext cx="682171" cy="40640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2" name="Rectangle: Rounded Corners 11">
            <a:extLst>
              <a:ext uri="{FF2B5EF4-FFF2-40B4-BE49-F238E27FC236}">
                <a16:creationId xmlns:a16="http://schemas.microsoft.com/office/drawing/2014/main" id="{85D12ACA-1D49-2BEE-E7EB-5BA8C9A497BD}"/>
              </a:ext>
            </a:extLst>
          </p:cNvPr>
          <p:cNvSpPr/>
          <p:nvPr/>
        </p:nvSpPr>
        <p:spPr>
          <a:xfrm rot="2603296">
            <a:off x="1808271" y="3330004"/>
            <a:ext cx="682171" cy="40640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666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1000"/>
                                        <p:tgtEl>
                                          <p:spTgt spid="6">
                                            <p:txEl>
                                              <p:pRg st="1" end="1"/>
                                            </p:txEl>
                                          </p:spTgt>
                                        </p:tgtEl>
                                      </p:cBhvr>
                                    </p:animEffect>
                                    <p:anim calcmode="lin" valueType="num">
                                      <p:cBhvr>
                                        <p:cTn id="1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1000"/>
                                        <p:tgtEl>
                                          <p:spTgt spid="6">
                                            <p:txEl>
                                              <p:pRg st="2" end="2"/>
                                            </p:txEl>
                                          </p:spTgt>
                                        </p:tgtEl>
                                      </p:cBhvr>
                                    </p:animEffect>
                                    <p:anim calcmode="lin" valueType="num">
                                      <p:cBhvr>
                                        <p:cTn id="2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1000"/>
                                        <p:tgtEl>
                                          <p:spTgt spid="6">
                                            <p:txEl>
                                              <p:pRg st="3" end="3"/>
                                            </p:txEl>
                                          </p:spTgt>
                                        </p:tgtEl>
                                      </p:cBhvr>
                                    </p:animEffect>
                                    <p:anim calcmode="lin" valueType="num">
                                      <p:cBhvr>
                                        <p:cTn id="2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1000"/>
                                        <p:tgtEl>
                                          <p:spTgt spid="6">
                                            <p:txEl>
                                              <p:pRg st="4" end="4"/>
                                            </p:txEl>
                                          </p:spTgt>
                                        </p:tgtEl>
                                      </p:cBhvr>
                                    </p:animEffect>
                                    <p:anim calcmode="lin" valueType="num">
                                      <p:cBhvr>
                                        <p:cTn id="3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5" presetID="42" presetClass="path" presetSubtype="0" accel="50000" decel="50000" autoRev="1" fill="hold" grpId="0" nodeType="withEffect">
                                  <p:stCondLst>
                                    <p:cond delay="0"/>
                                  </p:stCondLst>
                                  <p:childTnLst>
                                    <p:animMotion origin="layout" path="M -2.91667E-6 2.96296E-6 L 0.07604 -0.14283 " pathEditMode="relative" rAng="0" ptsTypes="AA">
                                      <p:cBhvr>
                                        <p:cTn id="36" dur="2000" fill="hold"/>
                                        <p:tgtEl>
                                          <p:spTgt spid="8"/>
                                        </p:tgtEl>
                                        <p:attrNameLst>
                                          <p:attrName>ppt_x</p:attrName>
                                          <p:attrName>ppt_y</p:attrName>
                                        </p:attrNameLst>
                                      </p:cBhvr>
                                      <p:rCtr x="3802" y="-7153"/>
                                    </p:animMotion>
                                  </p:childTnLst>
                                </p:cTn>
                              </p:par>
                              <p:par>
                                <p:cTn id="37" presetID="42" presetClass="path" presetSubtype="0" accel="50000" decel="50000" autoRev="1" fill="hold" grpId="0" nodeType="withEffect">
                                  <p:stCondLst>
                                    <p:cond delay="250"/>
                                  </p:stCondLst>
                                  <p:childTnLst>
                                    <p:animMotion origin="layout" path="M -2.91667E-6 3.7037E-7 L 0.07604 -0.14282 " pathEditMode="relative" rAng="0" ptsTypes="AA">
                                      <p:cBhvr>
                                        <p:cTn id="38" dur="2000" fill="hold"/>
                                        <p:tgtEl>
                                          <p:spTgt spid="9"/>
                                        </p:tgtEl>
                                        <p:attrNameLst>
                                          <p:attrName>ppt_x</p:attrName>
                                          <p:attrName>ppt_y</p:attrName>
                                        </p:attrNameLst>
                                      </p:cBhvr>
                                      <p:rCtr x="3802" y="-7153"/>
                                    </p:animMotion>
                                  </p:childTnLst>
                                </p:cTn>
                              </p:par>
                              <p:par>
                                <p:cTn id="39" presetID="42" presetClass="path" presetSubtype="0" accel="50000" decel="50000" autoRev="1" fill="hold" grpId="0" nodeType="withEffect">
                                  <p:stCondLst>
                                    <p:cond delay="500"/>
                                  </p:stCondLst>
                                  <p:childTnLst>
                                    <p:animMotion origin="layout" path="M -2.91667E-6 -2.22222E-6 L 0.07604 -0.14282 " pathEditMode="relative" rAng="0" ptsTypes="AA">
                                      <p:cBhvr>
                                        <p:cTn id="40" dur="2000" fill="hold"/>
                                        <p:tgtEl>
                                          <p:spTgt spid="10"/>
                                        </p:tgtEl>
                                        <p:attrNameLst>
                                          <p:attrName>ppt_x</p:attrName>
                                          <p:attrName>ppt_y</p:attrName>
                                        </p:attrNameLst>
                                      </p:cBhvr>
                                      <p:rCtr x="3802" y="-7153"/>
                                    </p:animMotion>
                                  </p:childTnLst>
                                </p:cTn>
                              </p:par>
                              <p:par>
                                <p:cTn id="41" presetID="42" presetClass="path" presetSubtype="0" accel="50000" decel="50000" autoRev="1" fill="hold" grpId="0" nodeType="withEffect">
                                  <p:stCondLst>
                                    <p:cond delay="750"/>
                                  </p:stCondLst>
                                  <p:childTnLst>
                                    <p:animMotion origin="layout" path="M -2.08333E-6 -4.44444E-6 L 0.07604 -0.14282 " pathEditMode="relative" rAng="0" ptsTypes="AA">
                                      <p:cBhvr>
                                        <p:cTn id="42" dur="2000" fill="hold"/>
                                        <p:tgtEl>
                                          <p:spTgt spid="12"/>
                                        </p:tgtEl>
                                        <p:attrNameLst>
                                          <p:attrName>ppt_x</p:attrName>
                                          <p:attrName>ppt_y</p:attrName>
                                        </p:attrNameLst>
                                      </p:cBhvr>
                                      <p:rCtr x="3802" y="-7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animBg="1"/>
      <p:bldP spid="8" grpId="0" animBg="1"/>
      <p:bldP spid="9" grpId="0" animBg="1"/>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B8100D7-1940-2F90-27BA-2A4277E634C0}"/>
              </a:ext>
            </a:extLst>
          </p:cNvPr>
          <p:cNvSpPr/>
          <p:nvPr/>
        </p:nvSpPr>
        <p:spPr>
          <a:xfrm>
            <a:off x="3294549" y="585787"/>
            <a:ext cx="5972175" cy="5686425"/>
          </a:xfrm>
          <a:prstGeom prst="ellipse">
            <a:avLst/>
          </a:prstGeom>
          <a:solidFill>
            <a:srgbClr val="2B3C58">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780324" y="3103517"/>
            <a:ext cx="5000624" cy="1446550"/>
          </a:xfrm>
          <a:prstGeom prst="rect">
            <a:avLst/>
          </a:prstGeom>
          <a:noFill/>
        </p:spPr>
        <p:txBody>
          <a:bodyPr wrap="square" rtlCol="0">
            <a:spAutoFit/>
          </a:bodyPr>
          <a:lstStyle/>
          <a:p>
            <a:pPr algn="ctr"/>
            <a:r>
              <a:rPr lang="en-US" sz="4400" dirty="0">
                <a:solidFill>
                  <a:schemeClr val="bg1"/>
                </a:solidFill>
                <a:latin typeface="Cooper Black" panose="0208090404030B020404" pitchFamily="18" charset="0"/>
              </a:rPr>
              <a:t>HARDWARE COMPONENTS</a:t>
            </a:r>
            <a:endParaRPr lang="en-IN" sz="4400" dirty="0">
              <a:solidFill>
                <a:schemeClr val="bg1"/>
              </a:solidFill>
              <a:latin typeface="Cooper Black" panose="0208090404030B020404" pitchFamily="18" charset="0"/>
            </a:endParaRPr>
          </a:p>
        </p:txBody>
      </p:sp>
      <p:pic>
        <p:nvPicPr>
          <p:cNvPr id="6" name="Graphic 5" descr="Venn diagram">
            <a:extLst>
              <a:ext uri="{FF2B5EF4-FFF2-40B4-BE49-F238E27FC236}">
                <a16:creationId xmlns:a16="http://schemas.microsoft.com/office/drawing/2014/main" id="{E31516B5-79E1-00A3-F64D-A6E74CB366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39466" y="703483"/>
            <a:ext cx="2282339" cy="2282339"/>
          </a:xfrm>
          <a:prstGeom prst="rect">
            <a:avLst/>
          </a:prstGeom>
        </p:spPr>
      </p:pic>
    </p:spTree>
    <p:extLst>
      <p:ext uri="{BB962C8B-B14F-4D97-AF65-F5344CB8AC3E}">
        <p14:creationId xmlns:p14="http://schemas.microsoft.com/office/powerpoint/2010/main" val="2897011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17"/>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359F7F-5405-0DB3-B023-90EDDB881017}"/>
              </a:ext>
            </a:extLst>
          </p:cNvPr>
          <p:cNvSpPr/>
          <p:nvPr/>
        </p:nvSpPr>
        <p:spPr>
          <a:xfrm>
            <a:off x="0" y="0"/>
            <a:ext cx="12192000" cy="6858000"/>
          </a:xfrm>
          <a:prstGeom prst="rect">
            <a:avLst/>
          </a:prstGeom>
          <a:solidFill>
            <a:schemeClr val="dk1">
              <a:alpha val="6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Google Shape;4350;p35">
            <a:extLst>
              <a:ext uri="{FF2B5EF4-FFF2-40B4-BE49-F238E27FC236}">
                <a16:creationId xmlns:a16="http://schemas.microsoft.com/office/drawing/2014/main" id="{C4FA957F-8058-DB34-6347-3E7A87E73182}"/>
              </a:ext>
            </a:extLst>
          </p:cNvPr>
          <p:cNvSpPr txBox="1">
            <a:spLocks/>
          </p:cNvSpPr>
          <p:nvPr/>
        </p:nvSpPr>
        <p:spPr>
          <a:xfrm>
            <a:off x="584200" y="211690"/>
            <a:ext cx="2133600"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3600" dirty="0">
                <a:solidFill>
                  <a:schemeClr val="bg1"/>
                </a:solidFill>
                <a:latin typeface="Avenir Next LT Pro Light" panose="020B0304020202020204" pitchFamily="34" charset="0"/>
              </a:rPr>
              <a:t>Contents</a:t>
            </a:r>
          </a:p>
        </p:txBody>
      </p:sp>
      <p:sp>
        <p:nvSpPr>
          <p:cNvPr id="4" name="Rectangle 3">
            <a:extLst>
              <a:ext uri="{FF2B5EF4-FFF2-40B4-BE49-F238E27FC236}">
                <a16:creationId xmlns:a16="http://schemas.microsoft.com/office/drawing/2014/main" id="{1BE88C76-1163-5E20-D746-F18BD2D1A9A3}"/>
              </a:ext>
            </a:extLst>
          </p:cNvPr>
          <p:cNvSpPr/>
          <p:nvPr/>
        </p:nvSpPr>
        <p:spPr>
          <a:xfrm>
            <a:off x="981075" y="1811940"/>
            <a:ext cx="5114925" cy="4907666"/>
          </a:xfrm>
          <a:prstGeom prst="rect">
            <a:avLst/>
          </a:prstGeom>
          <a:solidFill>
            <a:schemeClr val="lt1">
              <a:alpha val="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IN" sz="3600" dirty="0">
                <a:solidFill>
                  <a:schemeClr val="bg1"/>
                </a:solidFill>
              </a:rPr>
              <a:t>01 </a:t>
            </a:r>
            <a:r>
              <a:rPr lang="en-IN" sz="2800" dirty="0">
                <a:solidFill>
                  <a:schemeClr val="bg1"/>
                </a:solidFill>
                <a:latin typeface="+mj-lt"/>
                <a:cs typeface="Arial" panose="020B0604020202020204" pitchFamily="34" charset="0"/>
              </a:rPr>
              <a:t>Introduction</a:t>
            </a:r>
          </a:p>
          <a:p>
            <a:r>
              <a:rPr lang="en-IN" sz="3600" dirty="0">
                <a:solidFill>
                  <a:schemeClr val="bg1"/>
                </a:solidFill>
              </a:rPr>
              <a:t>02 </a:t>
            </a:r>
            <a:r>
              <a:rPr lang="en-IN" sz="2800" dirty="0">
                <a:solidFill>
                  <a:schemeClr val="bg1"/>
                </a:solidFill>
                <a:latin typeface="+mj-lt"/>
              </a:rPr>
              <a:t>Key Features</a:t>
            </a:r>
          </a:p>
          <a:p>
            <a:r>
              <a:rPr lang="en-IN" sz="3600" dirty="0">
                <a:solidFill>
                  <a:schemeClr val="bg1"/>
                </a:solidFill>
              </a:rPr>
              <a:t>03 </a:t>
            </a:r>
            <a:r>
              <a:rPr lang="en-IN" sz="2800" dirty="0">
                <a:solidFill>
                  <a:schemeClr val="bg1"/>
                </a:solidFill>
                <a:latin typeface="+mj-lt"/>
              </a:rPr>
              <a:t>Workflow Overview</a:t>
            </a:r>
          </a:p>
          <a:p>
            <a:r>
              <a:rPr lang="en-IN" sz="3600" dirty="0">
                <a:solidFill>
                  <a:schemeClr val="bg1"/>
                </a:solidFill>
              </a:rPr>
              <a:t>04 </a:t>
            </a:r>
            <a:r>
              <a:rPr lang="en-IN" sz="2800" dirty="0">
                <a:solidFill>
                  <a:schemeClr val="bg1"/>
                </a:solidFill>
                <a:latin typeface="+mj-lt"/>
              </a:rPr>
              <a:t>Hardware Components</a:t>
            </a:r>
          </a:p>
          <a:p>
            <a:r>
              <a:rPr lang="en-IN" sz="3600" dirty="0">
                <a:solidFill>
                  <a:schemeClr val="bg1"/>
                </a:solidFill>
              </a:rPr>
              <a:t>05 </a:t>
            </a:r>
            <a:r>
              <a:rPr lang="en-IN" sz="2800" dirty="0">
                <a:solidFill>
                  <a:schemeClr val="bg1"/>
                </a:solidFill>
                <a:latin typeface="+mj-lt"/>
              </a:rPr>
              <a:t>Software Stack</a:t>
            </a:r>
          </a:p>
          <a:p>
            <a:endParaRPr lang="en-IN" sz="2800" dirty="0">
              <a:solidFill>
                <a:schemeClr val="bg1"/>
              </a:solidFill>
              <a:latin typeface="+mj-lt"/>
            </a:endParaRPr>
          </a:p>
          <a:p>
            <a:endParaRPr lang="en-IN" sz="3600" dirty="0"/>
          </a:p>
        </p:txBody>
      </p:sp>
      <p:sp>
        <p:nvSpPr>
          <p:cNvPr id="5" name="Rectangle 4">
            <a:extLst>
              <a:ext uri="{FF2B5EF4-FFF2-40B4-BE49-F238E27FC236}">
                <a16:creationId xmlns:a16="http://schemas.microsoft.com/office/drawing/2014/main" id="{1B292974-7E65-5BC0-36CD-20A970A88067}"/>
              </a:ext>
            </a:extLst>
          </p:cNvPr>
          <p:cNvSpPr/>
          <p:nvPr/>
        </p:nvSpPr>
        <p:spPr>
          <a:xfrm>
            <a:off x="6096000" y="1673545"/>
            <a:ext cx="5114925" cy="4907666"/>
          </a:xfrm>
          <a:prstGeom prst="rect">
            <a:avLst/>
          </a:prstGeom>
          <a:solidFill>
            <a:schemeClr val="lt1">
              <a:alpha val="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IN" sz="3600" dirty="0">
                <a:solidFill>
                  <a:schemeClr val="bg1"/>
                </a:solidFill>
              </a:rPr>
              <a:t>06 </a:t>
            </a:r>
            <a:r>
              <a:rPr lang="en-IN" sz="2800" dirty="0">
                <a:solidFill>
                  <a:schemeClr val="bg1"/>
                </a:solidFill>
                <a:latin typeface="+mj-lt"/>
              </a:rPr>
              <a:t>Project Workflow</a:t>
            </a:r>
          </a:p>
          <a:p>
            <a:r>
              <a:rPr lang="en-IN" sz="3600" dirty="0">
                <a:solidFill>
                  <a:schemeClr val="bg1"/>
                </a:solidFill>
              </a:rPr>
              <a:t>07 </a:t>
            </a:r>
            <a:r>
              <a:rPr lang="en-IN" sz="2800" dirty="0">
                <a:solidFill>
                  <a:schemeClr val="bg1"/>
                </a:solidFill>
                <a:latin typeface="+mj-lt"/>
              </a:rPr>
              <a:t>Unique Selling Points (USP)</a:t>
            </a:r>
          </a:p>
          <a:p>
            <a:r>
              <a:rPr lang="en-IN" sz="3600" dirty="0">
                <a:solidFill>
                  <a:schemeClr val="bg1"/>
                </a:solidFill>
              </a:rPr>
              <a:t>08 </a:t>
            </a:r>
            <a:r>
              <a:rPr lang="en-IN" sz="2800" dirty="0">
                <a:solidFill>
                  <a:schemeClr val="bg1"/>
                </a:solidFill>
                <a:latin typeface="+mj-lt"/>
              </a:rPr>
              <a:t>Additional Features</a:t>
            </a:r>
          </a:p>
          <a:p>
            <a:r>
              <a:rPr lang="en-IN" sz="3600" dirty="0">
                <a:solidFill>
                  <a:schemeClr val="bg1"/>
                </a:solidFill>
              </a:rPr>
              <a:t>09 </a:t>
            </a:r>
            <a:r>
              <a:rPr lang="en-IN" sz="2800" dirty="0">
                <a:solidFill>
                  <a:schemeClr val="bg1"/>
                </a:solidFill>
                <a:latin typeface="+mj-lt"/>
              </a:rPr>
              <a:t>Future Enhancements</a:t>
            </a:r>
          </a:p>
          <a:p>
            <a:r>
              <a:rPr lang="en-IN" sz="3600" dirty="0">
                <a:solidFill>
                  <a:schemeClr val="bg1"/>
                </a:solidFill>
              </a:rPr>
              <a:t>10 </a:t>
            </a:r>
            <a:r>
              <a:rPr lang="en-IN" sz="2800" dirty="0">
                <a:solidFill>
                  <a:schemeClr val="bg1"/>
                </a:solidFill>
                <a:latin typeface="+mj-lt"/>
              </a:rPr>
              <a:t>Conclusion</a:t>
            </a:r>
          </a:p>
          <a:p>
            <a:endParaRPr lang="en-IN" sz="3600" dirty="0">
              <a:solidFill>
                <a:schemeClr val="bg1"/>
              </a:solidFill>
            </a:endParaRPr>
          </a:p>
        </p:txBody>
      </p:sp>
      <p:cxnSp>
        <p:nvCxnSpPr>
          <p:cNvPr id="7" name="Straight Connector 6">
            <a:extLst>
              <a:ext uri="{FF2B5EF4-FFF2-40B4-BE49-F238E27FC236}">
                <a16:creationId xmlns:a16="http://schemas.microsoft.com/office/drawing/2014/main" id="{7F81FD49-9C7D-363B-DD9D-CD164B0AAEA2}"/>
              </a:ext>
            </a:extLst>
          </p:cNvPr>
          <p:cNvCxnSpPr>
            <a:cxnSpLocks/>
          </p:cNvCxnSpPr>
          <p:nvPr/>
        </p:nvCxnSpPr>
        <p:spPr>
          <a:xfrm flipV="1">
            <a:off x="495300" y="832672"/>
            <a:ext cx="11201400" cy="430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292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6C9BED-EBB5-C720-9C81-663FF21CBD3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9000"/>
                    </a14:imgEffect>
                  </a14:imgLayer>
                </a14:imgProps>
              </a:ext>
            </a:extLst>
          </a:blip>
          <a:stretch>
            <a:fillRect/>
          </a:stretch>
        </p:blipFill>
        <p:spPr>
          <a:xfrm>
            <a:off x="0" y="0"/>
            <a:ext cx="12192000" cy="6858000"/>
          </a:xfrm>
          <a:prstGeom prst="rect">
            <a:avLst/>
          </a:prstGeom>
          <a:effectLst>
            <a:glow>
              <a:schemeClr val="accent1"/>
            </a:glow>
          </a:effectLst>
        </p:spPr>
      </p:pic>
      <p:sp>
        <p:nvSpPr>
          <p:cNvPr id="3" name="Oval 2">
            <a:extLst>
              <a:ext uri="{FF2B5EF4-FFF2-40B4-BE49-F238E27FC236}">
                <a16:creationId xmlns:a16="http://schemas.microsoft.com/office/drawing/2014/main" id="{7B8100D7-1940-2F90-27BA-2A4277E634C0}"/>
              </a:ext>
            </a:extLst>
          </p:cNvPr>
          <p:cNvSpPr/>
          <p:nvPr/>
        </p:nvSpPr>
        <p:spPr>
          <a:xfrm>
            <a:off x="-2038350" y="-4543425"/>
            <a:ext cx="16268700" cy="15944849"/>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561873" y="1153452"/>
            <a:ext cx="5068254" cy="1200329"/>
          </a:xfrm>
          <a:prstGeom prst="rect">
            <a:avLst/>
          </a:prstGeom>
          <a:noFill/>
        </p:spPr>
        <p:txBody>
          <a:bodyPr wrap="square" rtlCol="0">
            <a:spAutoFit/>
          </a:bodyPr>
          <a:lstStyle/>
          <a:p>
            <a:pPr algn="ctr"/>
            <a:r>
              <a:rPr lang="en-US" sz="3600" dirty="0">
                <a:solidFill>
                  <a:schemeClr val="bg1"/>
                </a:solidFill>
                <a:latin typeface="Cooper Black" panose="0208090404030B020404" pitchFamily="18" charset="0"/>
              </a:rPr>
              <a:t>HARDWARE COMPONENTS</a:t>
            </a:r>
            <a:endParaRPr lang="en-IN" sz="3600" dirty="0">
              <a:solidFill>
                <a:schemeClr val="bg1"/>
              </a:solidFill>
              <a:latin typeface="Cooper Black" panose="0208090404030B020404" pitchFamily="18" charset="0"/>
            </a:endParaRPr>
          </a:p>
        </p:txBody>
      </p:sp>
      <p:pic>
        <p:nvPicPr>
          <p:cNvPr id="6" name="Graphic 5" descr="Venn diagram">
            <a:extLst>
              <a:ext uri="{FF2B5EF4-FFF2-40B4-BE49-F238E27FC236}">
                <a16:creationId xmlns:a16="http://schemas.microsoft.com/office/drawing/2014/main" id="{E31516B5-79E1-00A3-F64D-A6E74CB366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9274" y="0"/>
            <a:ext cx="1153452" cy="1153452"/>
          </a:xfrm>
          <a:prstGeom prst="rect">
            <a:avLst/>
          </a:prstGeom>
        </p:spPr>
      </p:pic>
      <p:sp>
        <p:nvSpPr>
          <p:cNvPr id="8" name="Rectangle: Rounded Corners 7">
            <a:extLst>
              <a:ext uri="{FF2B5EF4-FFF2-40B4-BE49-F238E27FC236}">
                <a16:creationId xmlns:a16="http://schemas.microsoft.com/office/drawing/2014/main" id="{E274ECCA-EB48-66B9-F8A6-F5D5CB785A34}"/>
              </a:ext>
            </a:extLst>
          </p:cNvPr>
          <p:cNvSpPr/>
          <p:nvPr/>
        </p:nvSpPr>
        <p:spPr>
          <a:xfrm>
            <a:off x="540213" y="3058979"/>
            <a:ext cx="6946900" cy="3009900"/>
          </a:xfrm>
          <a:prstGeom prst="roundRect">
            <a:avLst>
              <a:gd name="adj" fmla="val 12870"/>
            </a:avLst>
          </a:prstGeom>
          <a:solidFill>
            <a:schemeClr val="dk1">
              <a:alpha val="78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bg1"/>
                </a:solidFill>
              </a:rPr>
              <a:t>ESP32 Microcontroller: Core for automation and IoT connectivity</a:t>
            </a:r>
          </a:p>
          <a:p>
            <a:pPr marL="285750" indent="-285750">
              <a:buFont typeface="Wingdings" panose="05000000000000000000" pitchFamily="2" charset="2"/>
              <a:buChar char="Ø"/>
            </a:pPr>
            <a:r>
              <a:rPr lang="en-US" dirty="0">
                <a:solidFill>
                  <a:schemeClr val="bg1"/>
                </a:solidFill>
              </a:rPr>
              <a:t>Relay Module: Controls high-voltage appliances like lights and fans</a:t>
            </a:r>
          </a:p>
          <a:p>
            <a:pPr marL="285750" indent="-285750">
              <a:buFont typeface="Wingdings" panose="05000000000000000000" pitchFamily="2" charset="2"/>
              <a:buChar char="Ø"/>
            </a:pPr>
            <a:r>
              <a:rPr lang="en-US" dirty="0">
                <a:solidFill>
                  <a:schemeClr val="bg1"/>
                </a:solidFill>
              </a:rPr>
              <a:t>Camera Module: For facial recognition</a:t>
            </a:r>
          </a:p>
          <a:p>
            <a:pPr marL="285750" indent="-285750">
              <a:buFont typeface="Wingdings" panose="05000000000000000000" pitchFamily="2" charset="2"/>
              <a:buChar char="Ø"/>
            </a:pPr>
            <a:r>
              <a:rPr lang="en-US" dirty="0">
                <a:solidFill>
                  <a:schemeClr val="bg1"/>
                </a:solidFill>
              </a:rPr>
              <a:t>Microphone and Speakers: For voice commands and AI assistant</a:t>
            </a:r>
          </a:p>
          <a:p>
            <a:pPr marL="285750" indent="-285750">
              <a:buFont typeface="Wingdings" panose="05000000000000000000" pitchFamily="2" charset="2"/>
              <a:buChar char="Ø"/>
            </a:pPr>
            <a:r>
              <a:rPr lang="en-US" dirty="0">
                <a:solidFill>
                  <a:schemeClr val="bg1"/>
                </a:solidFill>
              </a:rPr>
              <a:t>Temperature and Humidity Sensors: For smart climate control</a:t>
            </a:r>
          </a:p>
          <a:p>
            <a:pPr marL="285750" indent="-285750">
              <a:buFont typeface="Wingdings" panose="05000000000000000000" pitchFamily="2" charset="2"/>
              <a:buChar char="Ø"/>
            </a:pPr>
            <a:r>
              <a:rPr lang="en-US" dirty="0">
                <a:solidFill>
                  <a:schemeClr val="bg1"/>
                </a:solidFill>
              </a:rPr>
              <a:t>Current Sensors: For energy monitoring.</a:t>
            </a:r>
            <a:endParaRPr lang="en-IN" dirty="0"/>
          </a:p>
        </p:txBody>
      </p:sp>
      <p:sp useBgFill="1">
        <p:nvSpPr>
          <p:cNvPr id="10" name="Rectangle 9">
            <a:extLst>
              <a:ext uri="{FF2B5EF4-FFF2-40B4-BE49-F238E27FC236}">
                <a16:creationId xmlns:a16="http://schemas.microsoft.com/office/drawing/2014/main" id="{A0AE77D2-2A3A-F3B5-FE74-300062524B25}"/>
              </a:ext>
            </a:extLst>
          </p:cNvPr>
          <p:cNvSpPr/>
          <p:nvPr/>
        </p:nvSpPr>
        <p:spPr>
          <a:xfrm>
            <a:off x="7919694" y="3871912"/>
            <a:ext cx="723900" cy="5257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1" name="Rectangle 10">
            <a:extLst>
              <a:ext uri="{FF2B5EF4-FFF2-40B4-BE49-F238E27FC236}">
                <a16:creationId xmlns:a16="http://schemas.microsoft.com/office/drawing/2014/main" id="{89C85BA1-CB27-EB7B-829B-4534DC4D8647}"/>
              </a:ext>
            </a:extLst>
          </p:cNvPr>
          <p:cNvSpPr/>
          <p:nvPr/>
        </p:nvSpPr>
        <p:spPr>
          <a:xfrm>
            <a:off x="8951157" y="3852310"/>
            <a:ext cx="723900" cy="5257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2" name="Rectangle 11">
            <a:extLst>
              <a:ext uri="{FF2B5EF4-FFF2-40B4-BE49-F238E27FC236}">
                <a16:creationId xmlns:a16="http://schemas.microsoft.com/office/drawing/2014/main" id="{C9E0AEFC-1E2A-DD56-8EC6-594B53E3CB6C}"/>
              </a:ext>
            </a:extLst>
          </p:cNvPr>
          <p:cNvSpPr/>
          <p:nvPr/>
        </p:nvSpPr>
        <p:spPr>
          <a:xfrm>
            <a:off x="9982620" y="3852310"/>
            <a:ext cx="723900" cy="5257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3" name="Rectangle 12">
            <a:extLst>
              <a:ext uri="{FF2B5EF4-FFF2-40B4-BE49-F238E27FC236}">
                <a16:creationId xmlns:a16="http://schemas.microsoft.com/office/drawing/2014/main" id="{CF30951D-EAA4-7ED7-F5EA-6571091F57AA}"/>
              </a:ext>
            </a:extLst>
          </p:cNvPr>
          <p:cNvSpPr/>
          <p:nvPr/>
        </p:nvSpPr>
        <p:spPr>
          <a:xfrm>
            <a:off x="11014083" y="3852310"/>
            <a:ext cx="723900" cy="5257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4613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grpId="0" nodeType="withEffect">
                                  <p:stCondLst>
                                    <p:cond delay="0"/>
                                  </p:stCondLst>
                                  <p:childTnLst>
                                    <p:animScale>
                                      <p:cBhvr>
                                        <p:cTn id="6" dur="2000" fill="hold"/>
                                        <p:tgtEl>
                                          <p:spTgt spid="10"/>
                                        </p:tgtEl>
                                      </p:cBhvr>
                                      <p:by x="100000" y="150000"/>
                                    </p:animScale>
                                  </p:childTnLst>
                                </p:cTn>
                              </p:par>
                              <p:par>
                                <p:cTn id="7" presetID="6" presetClass="emph" presetSubtype="0" autoRev="1" fill="hold" grpId="0" nodeType="withEffect">
                                  <p:stCondLst>
                                    <p:cond delay="250"/>
                                  </p:stCondLst>
                                  <p:childTnLst>
                                    <p:animScale>
                                      <p:cBhvr>
                                        <p:cTn id="8" dur="2000" fill="hold"/>
                                        <p:tgtEl>
                                          <p:spTgt spid="11"/>
                                        </p:tgtEl>
                                      </p:cBhvr>
                                      <p:by x="100000" y="150000"/>
                                    </p:animScale>
                                  </p:childTnLst>
                                </p:cTn>
                              </p:par>
                              <p:par>
                                <p:cTn id="9" presetID="6" presetClass="emph" presetSubtype="0" autoRev="1" fill="hold" grpId="0" nodeType="withEffect">
                                  <p:stCondLst>
                                    <p:cond delay="500"/>
                                  </p:stCondLst>
                                  <p:childTnLst>
                                    <p:animScale>
                                      <p:cBhvr>
                                        <p:cTn id="10" dur="2000" fill="hold"/>
                                        <p:tgtEl>
                                          <p:spTgt spid="12"/>
                                        </p:tgtEl>
                                      </p:cBhvr>
                                      <p:by x="100000" y="150000"/>
                                    </p:animScale>
                                  </p:childTnLst>
                                </p:cTn>
                              </p:par>
                              <p:par>
                                <p:cTn id="11" presetID="6" presetClass="emph" presetSubtype="0" autoRev="1" fill="hold" grpId="0" nodeType="withEffect">
                                  <p:stCondLst>
                                    <p:cond delay="750"/>
                                  </p:stCondLst>
                                  <p:childTnLst>
                                    <p:animScale>
                                      <p:cBhvr>
                                        <p:cTn id="12" dur="2000" fill="hold"/>
                                        <p:tgtEl>
                                          <p:spTgt spid="13"/>
                                        </p:tgtEl>
                                      </p:cBhvr>
                                      <p:by x="100000" y="150000"/>
                                    </p:animScale>
                                  </p:childTnLst>
                                </p:cTn>
                              </p:par>
                              <p:par>
                                <p:cTn id="13" presetID="42"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B8100D7-1940-2F90-27BA-2A4277E634C0}"/>
              </a:ext>
            </a:extLst>
          </p:cNvPr>
          <p:cNvSpPr/>
          <p:nvPr/>
        </p:nvSpPr>
        <p:spPr>
          <a:xfrm>
            <a:off x="3109912" y="585787"/>
            <a:ext cx="5972175" cy="5686425"/>
          </a:xfrm>
          <a:prstGeom prst="ellipse">
            <a:avLst/>
          </a:prstGeom>
          <a:solidFill>
            <a:srgbClr val="2B3C58">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337410" y="3103517"/>
            <a:ext cx="5744676" cy="1446550"/>
          </a:xfrm>
          <a:prstGeom prst="rect">
            <a:avLst/>
          </a:prstGeom>
          <a:noFill/>
        </p:spPr>
        <p:txBody>
          <a:bodyPr wrap="square" rtlCol="0">
            <a:spAutoFit/>
          </a:bodyPr>
          <a:lstStyle/>
          <a:p>
            <a:pPr algn="ctr"/>
            <a:r>
              <a:rPr lang="en-US" sz="4400" dirty="0">
                <a:solidFill>
                  <a:schemeClr val="bg1"/>
                </a:solidFill>
                <a:latin typeface="Cooper Black" panose="0208090404030B020404" pitchFamily="18" charset="0"/>
              </a:rPr>
              <a:t>UNIQUE SELLING POINTS (USP)</a:t>
            </a:r>
            <a:endParaRPr lang="en-IN" sz="4400" dirty="0">
              <a:solidFill>
                <a:schemeClr val="bg1"/>
              </a:solidFill>
              <a:latin typeface="Cooper Black" panose="0208090404030B020404" pitchFamily="18" charset="0"/>
            </a:endParaRPr>
          </a:p>
        </p:txBody>
      </p:sp>
      <p:pic>
        <p:nvPicPr>
          <p:cNvPr id="6" name="Graphic 5" descr="Statistics">
            <a:extLst>
              <a:ext uri="{FF2B5EF4-FFF2-40B4-BE49-F238E27FC236}">
                <a16:creationId xmlns:a16="http://schemas.microsoft.com/office/drawing/2014/main" id="{55DAD118-6070-45BB-B897-FCE21C9EC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1599" y="1100356"/>
            <a:ext cx="1828800" cy="1828800"/>
          </a:xfrm>
          <a:prstGeom prst="rect">
            <a:avLst/>
          </a:prstGeom>
        </p:spPr>
      </p:pic>
    </p:spTree>
    <p:extLst>
      <p:ext uri="{BB962C8B-B14F-4D97-AF65-F5344CB8AC3E}">
        <p14:creationId xmlns:p14="http://schemas.microsoft.com/office/powerpoint/2010/main" val="2379516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519B70-C5B1-89D1-F11C-A29E9E896CAF}"/>
              </a:ext>
            </a:extLst>
          </p:cNvPr>
          <p:cNvSpPr/>
          <p:nvPr/>
        </p:nvSpPr>
        <p:spPr>
          <a:xfrm>
            <a:off x="0" y="0"/>
            <a:ext cx="12192000" cy="6858000"/>
          </a:xfrm>
          <a:prstGeom prst="rect">
            <a:avLst/>
          </a:prstGeom>
          <a:solidFill>
            <a:srgbClr val="75A4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Graphic 1" descr="Statistics">
            <a:extLst>
              <a:ext uri="{FF2B5EF4-FFF2-40B4-BE49-F238E27FC236}">
                <a16:creationId xmlns:a16="http://schemas.microsoft.com/office/drawing/2014/main" id="{FB040A98-DF99-5227-A293-D7B3B754C3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7101" y="1100356"/>
            <a:ext cx="1828800" cy="1828800"/>
          </a:xfrm>
          <a:prstGeom prst="rect">
            <a:avLst/>
          </a:prstGeom>
        </p:spPr>
      </p:pic>
      <p:sp>
        <p:nvSpPr>
          <p:cNvPr id="13" name="Rectangle: Rounded Corners 12">
            <a:extLst>
              <a:ext uri="{FF2B5EF4-FFF2-40B4-BE49-F238E27FC236}">
                <a16:creationId xmlns:a16="http://schemas.microsoft.com/office/drawing/2014/main" id="{66E01693-3B39-F127-4C9A-B710BB3CC657}"/>
              </a:ext>
            </a:extLst>
          </p:cNvPr>
          <p:cNvSpPr/>
          <p:nvPr/>
        </p:nvSpPr>
        <p:spPr>
          <a:xfrm>
            <a:off x="133350" y="3518656"/>
            <a:ext cx="1819274" cy="2180136"/>
          </a:xfrm>
          <a:prstGeom prst="roundRect">
            <a:avLst>
              <a:gd name="adj" fmla="val 45588"/>
            </a:avLst>
          </a:prstGeom>
          <a:solidFill>
            <a:schemeClr val="accent6">
              <a:lumMod val="60000"/>
              <a:lumOff val="40000"/>
            </a:schemeClr>
          </a:solidFill>
          <a:effectLst>
            <a:outerShdw blurRad="50800" dist="38100" dir="5400000" algn="t"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Combines AI (facial and voice recognition) with IoT for seamless smart home control.</a:t>
            </a:r>
            <a:endParaRPr lang="en-IN" sz="1500" dirty="0">
              <a:solidFill>
                <a:schemeClr val="tx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15574780-A29A-F7A9-7757-173D234E0A66}"/>
              </a:ext>
            </a:extLst>
          </p:cNvPr>
          <p:cNvSpPr txBox="1"/>
          <p:nvPr/>
        </p:nvSpPr>
        <p:spPr>
          <a:xfrm>
            <a:off x="3694186" y="250080"/>
            <a:ext cx="4492140" cy="954107"/>
          </a:xfrm>
          <a:prstGeom prst="rect">
            <a:avLst/>
          </a:prstGeom>
          <a:noFill/>
        </p:spPr>
        <p:txBody>
          <a:bodyPr wrap="square" rtlCol="0">
            <a:spAutoFit/>
          </a:bodyPr>
          <a:lstStyle/>
          <a:p>
            <a:pPr algn="ctr"/>
            <a:r>
              <a:rPr lang="en-US" sz="2800" dirty="0">
                <a:latin typeface="Cooper Black" panose="0208090404030B020404" pitchFamily="18" charset="0"/>
              </a:rPr>
              <a:t>UNIQUE SELLING POINTS (USP)</a:t>
            </a:r>
            <a:endParaRPr lang="en-IN" sz="2800" dirty="0">
              <a:latin typeface="Cooper Black" panose="0208090404030B020404" pitchFamily="18" charset="0"/>
            </a:endParaRPr>
          </a:p>
        </p:txBody>
      </p:sp>
      <p:cxnSp>
        <p:nvCxnSpPr>
          <p:cNvPr id="36" name="Connector: Elbow 35">
            <a:extLst>
              <a:ext uri="{FF2B5EF4-FFF2-40B4-BE49-F238E27FC236}">
                <a16:creationId xmlns:a16="http://schemas.microsoft.com/office/drawing/2014/main" id="{1A01A488-0DD0-981A-575B-79B61EDEB38F}"/>
              </a:ext>
            </a:extLst>
          </p:cNvPr>
          <p:cNvCxnSpPr>
            <a:cxnSpLocks/>
          </p:cNvCxnSpPr>
          <p:nvPr/>
        </p:nvCxnSpPr>
        <p:spPr>
          <a:xfrm rot="10800000" flipV="1">
            <a:off x="905353" y="1692240"/>
            <a:ext cx="4663001" cy="856345"/>
          </a:xfrm>
          <a:prstGeom prst="bentConnector3">
            <a:avLst>
              <a:gd name="adj1" fmla="val 9949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79BC1B6-E105-5B33-24B8-D2E14C6DF3CD}"/>
              </a:ext>
            </a:extLst>
          </p:cNvPr>
          <p:cNvCxnSpPr>
            <a:cxnSpLocks/>
          </p:cNvCxnSpPr>
          <p:nvPr/>
        </p:nvCxnSpPr>
        <p:spPr>
          <a:xfrm>
            <a:off x="5568354" y="1692240"/>
            <a:ext cx="5845671" cy="856346"/>
          </a:xfrm>
          <a:prstGeom prst="bentConnector3">
            <a:avLst>
              <a:gd name="adj1" fmla="val 100186"/>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2CAEB3-6C8F-E6E9-2F87-EEB7AE4F6494}"/>
              </a:ext>
            </a:extLst>
          </p:cNvPr>
          <p:cNvSpPr txBox="1"/>
          <p:nvPr/>
        </p:nvSpPr>
        <p:spPr>
          <a:xfrm>
            <a:off x="276702" y="2575213"/>
            <a:ext cx="1418747" cy="707886"/>
          </a:xfrm>
          <a:prstGeom prst="rect">
            <a:avLst/>
          </a:prstGeom>
          <a:noFill/>
        </p:spPr>
        <p:txBody>
          <a:bodyPr wrap="square" rtlCol="0">
            <a:spAutoFit/>
          </a:bodyPr>
          <a:lstStyle/>
          <a:p>
            <a:pPr algn="ctr"/>
            <a:r>
              <a:rPr lang="en-IN" sz="2000" dirty="0">
                <a:latin typeface="Bahnschrift SemiBold" panose="020B0502040204020203" pitchFamily="34" charset="0"/>
              </a:rPr>
              <a:t>Integrated AI &amp; IoT</a:t>
            </a:r>
          </a:p>
        </p:txBody>
      </p:sp>
      <p:sp>
        <p:nvSpPr>
          <p:cNvPr id="51" name="TextBox 50">
            <a:extLst>
              <a:ext uri="{FF2B5EF4-FFF2-40B4-BE49-F238E27FC236}">
                <a16:creationId xmlns:a16="http://schemas.microsoft.com/office/drawing/2014/main" id="{3E523D5A-4D57-6A11-54A1-60649F8276E4}"/>
              </a:ext>
            </a:extLst>
          </p:cNvPr>
          <p:cNvSpPr txBox="1"/>
          <p:nvPr/>
        </p:nvSpPr>
        <p:spPr>
          <a:xfrm>
            <a:off x="10496551" y="2575213"/>
            <a:ext cx="1418747" cy="707886"/>
          </a:xfrm>
          <a:prstGeom prst="rect">
            <a:avLst/>
          </a:prstGeom>
          <a:noFill/>
        </p:spPr>
        <p:txBody>
          <a:bodyPr wrap="square" rtlCol="0">
            <a:spAutoFit/>
          </a:bodyPr>
          <a:lstStyle/>
          <a:p>
            <a:pPr algn="ctr"/>
            <a:r>
              <a:rPr lang="en-IN" sz="2000" dirty="0">
                <a:latin typeface="Bahnschrift SemiBold" panose="020B0502040204020203" pitchFamily="34" charset="0"/>
              </a:rPr>
              <a:t>Energy Efficiency</a:t>
            </a:r>
          </a:p>
        </p:txBody>
      </p:sp>
      <p:sp>
        <p:nvSpPr>
          <p:cNvPr id="52" name="Rectangle: Rounded Corners 51">
            <a:extLst>
              <a:ext uri="{FF2B5EF4-FFF2-40B4-BE49-F238E27FC236}">
                <a16:creationId xmlns:a16="http://schemas.microsoft.com/office/drawing/2014/main" id="{A0506C10-BC34-FFE8-F0CF-FC6ABE6B41F6}"/>
              </a:ext>
            </a:extLst>
          </p:cNvPr>
          <p:cNvSpPr/>
          <p:nvPr/>
        </p:nvSpPr>
        <p:spPr>
          <a:xfrm>
            <a:off x="10239376" y="3518656"/>
            <a:ext cx="1819274" cy="2180136"/>
          </a:xfrm>
          <a:prstGeom prst="roundRect">
            <a:avLst>
              <a:gd name="adj" fmla="val 45588"/>
            </a:avLst>
          </a:prstGeom>
          <a:solidFill>
            <a:schemeClr val="accent6">
              <a:lumMod val="60000"/>
              <a:lumOff val="40000"/>
            </a:schemeClr>
          </a:solidFill>
          <a:effectLst>
            <a:outerShdw blurRad="50800" dist="38100" dir="5400000" algn="t"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latin typeface="Arial" panose="020B0604020202020204" pitchFamily="34" charset="0"/>
                <a:cs typeface="Arial" panose="020B0604020202020204" pitchFamily="34" charset="0"/>
              </a:rPr>
              <a:t>Optional smart energy usage </a:t>
            </a:r>
          </a:p>
          <a:p>
            <a:pPr algn="ctr"/>
            <a:r>
              <a:rPr lang="da-DK" dirty="0">
                <a:solidFill>
                  <a:schemeClr val="tx1"/>
                </a:solidFill>
                <a:latin typeface="Arial" panose="020B0604020202020204" pitchFamily="34" charset="0"/>
                <a:cs typeface="Arial" panose="020B0604020202020204" pitchFamily="34" charset="0"/>
              </a:rPr>
              <a:t>monitoring.</a:t>
            </a:r>
            <a:endParaRPr lang="en-IN" dirty="0">
              <a:solidFill>
                <a:schemeClr val="tx1"/>
              </a:solidFill>
              <a:latin typeface="Arial" panose="020B0604020202020204" pitchFamily="34" charset="0"/>
              <a:cs typeface="Arial" panose="020B0604020202020204" pitchFamily="34" charset="0"/>
            </a:endParaRPr>
          </a:p>
        </p:txBody>
      </p:sp>
      <p:cxnSp>
        <p:nvCxnSpPr>
          <p:cNvPr id="54" name="Straight Connector 53">
            <a:extLst>
              <a:ext uri="{FF2B5EF4-FFF2-40B4-BE49-F238E27FC236}">
                <a16:creationId xmlns:a16="http://schemas.microsoft.com/office/drawing/2014/main" id="{6A333996-971F-F44D-2CD6-D9A01FE13E1C}"/>
              </a:ext>
            </a:extLst>
          </p:cNvPr>
          <p:cNvCxnSpPr/>
          <p:nvPr/>
        </p:nvCxnSpPr>
        <p:spPr>
          <a:xfrm>
            <a:off x="5940256" y="1204187"/>
            <a:ext cx="0" cy="48805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57CCBCC-7459-6C02-672D-AFD2F1A78C1B}"/>
              </a:ext>
            </a:extLst>
          </p:cNvPr>
          <p:cNvCxnSpPr/>
          <p:nvPr/>
        </p:nvCxnSpPr>
        <p:spPr>
          <a:xfrm>
            <a:off x="3694186" y="1692240"/>
            <a:ext cx="0" cy="882973"/>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47E46CE-EF9F-D3AF-EDB0-616416C23887}"/>
              </a:ext>
            </a:extLst>
          </p:cNvPr>
          <p:cNvCxnSpPr/>
          <p:nvPr/>
        </p:nvCxnSpPr>
        <p:spPr>
          <a:xfrm>
            <a:off x="5940256" y="1692240"/>
            <a:ext cx="0" cy="882973"/>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A382C81-2656-7529-96F9-62D38BF7F6F5}"/>
              </a:ext>
            </a:extLst>
          </p:cNvPr>
          <p:cNvCxnSpPr/>
          <p:nvPr/>
        </p:nvCxnSpPr>
        <p:spPr>
          <a:xfrm>
            <a:off x="8186326" y="1692240"/>
            <a:ext cx="0" cy="882973"/>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75C829F-D86A-D5CD-A690-95DA882E4083}"/>
              </a:ext>
            </a:extLst>
          </p:cNvPr>
          <p:cNvSpPr txBox="1"/>
          <p:nvPr/>
        </p:nvSpPr>
        <p:spPr>
          <a:xfrm>
            <a:off x="2996366" y="2575213"/>
            <a:ext cx="1418747" cy="707886"/>
          </a:xfrm>
          <a:prstGeom prst="rect">
            <a:avLst/>
          </a:prstGeom>
          <a:noFill/>
        </p:spPr>
        <p:txBody>
          <a:bodyPr wrap="square" rtlCol="0">
            <a:spAutoFit/>
          </a:bodyPr>
          <a:lstStyle/>
          <a:p>
            <a:pPr algn="ctr"/>
            <a:r>
              <a:rPr lang="en-IN" sz="2000" dirty="0">
                <a:latin typeface="Bahnschrift SemiBold" panose="020B0502040204020203" pitchFamily="34" charset="0"/>
              </a:rPr>
              <a:t>AI Cooking Assistant</a:t>
            </a:r>
          </a:p>
        </p:txBody>
      </p:sp>
      <p:sp>
        <p:nvSpPr>
          <p:cNvPr id="60" name="Rectangle: Rounded Corners 59">
            <a:extLst>
              <a:ext uri="{FF2B5EF4-FFF2-40B4-BE49-F238E27FC236}">
                <a16:creationId xmlns:a16="http://schemas.microsoft.com/office/drawing/2014/main" id="{7B87E40A-41F2-9A7E-0F9B-8788BCDE52DB}"/>
              </a:ext>
            </a:extLst>
          </p:cNvPr>
          <p:cNvSpPr/>
          <p:nvPr/>
        </p:nvSpPr>
        <p:spPr>
          <a:xfrm>
            <a:off x="2681288" y="3518656"/>
            <a:ext cx="1819274" cy="2180136"/>
          </a:xfrm>
          <a:prstGeom prst="roundRect">
            <a:avLst>
              <a:gd name="adj" fmla="val 45588"/>
            </a:avLst>
          </a:prstGeom>
          <a:solidFill>
            <a:schemeClr val="accent6">
              <a:lumMod val="60000"/>
              <a:lumOff val="40000"/>
            </a:schemeClr>
          </a:solidFill>
          <a:effectLst>
            <a:outerShdw blurRad="50800" dist="38100" dir="5400000" algn="t"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latin typeface="Arial" panose="020B0604020202020204" pitchFamily="34" charset="0"/>
                <a:cs typeface="Arial" panose="020B0604020202020204" pitchFamily="34" charset="0"/>
              </a:rPr>
              <a:t>A standout feature that provides real-time cooking help</a:t>
            </a:r>
            <a:r>
              <a:rPr lang="en-US" sz="1500" dirty="0">
                <a:solidFill>
                  <a:schemeClr val="tx1"/>
                </a:solidFill>
                <a:latin typeface="Arial" panose="020B0604020202020204" pitchFamily="34" charset="0"/>
                <a:cs typeface="Arial" panose="020B0604020202020204" pitchFamily="34" charset="0"/>
              </a:rPr>
              <a:t>.</a:t>
            </a:r>
            <a:endParaRPr lang="en-IN" sz="1500" dirty="0">
              <a:solidFill>
                <a:schemeClr val="tx1"/>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21F76492-2B39-9DD5-4CD6-574A2416E8D8}"/>
              </a:ext>
            </a:extLst>
          </p:cNvPr>
          <p:cNvSpPr txBox="1"/>
          <p:nvPr/>
        </p:nvSpPr>
        <p:spPr>
          <a:xfrm>
            <a:off x="5263145" y="2575213"/>
            <a:ext cx="1418747" cy="707886"/>
          </a:xfrm>
          <a:prstGeom prst="rect">
            <a:avLst/>
          </a:prstGeom>
          <a:noFill/>
        </p:spPr>
        <p:txBody>
          <a:bodyPr wrap="square" rtlCol="0">
            <a:spAutoFit/>
          </a:bodyPr>
          <a:lstStyle/>
          <a:p>
            <a:pPr algn="ctr"/>
            <a:r>
              <a:rPr lang="en-IN" sz="2000" dirty="0">
                <a:latin typeface="Bahnschrift SemiBold" panose="020B0502040204020203" pitchFamily="34" charset="0"/>
              </a:rPr>
              <a:t>Security Features</a:t>
            </a:r>
          </a:p>
        </p:txBody>
      </p:sp>
      <p:sp>
        <p:nvSpPr>
          <p:cNvPr id="62" name="Rectangle: Rounded Corners 61">
            <a:extLst>
              <a:ext uri="{FF2B5EF4-FFF2-40B4-BE49-F238E27FC236}">
                <a16:creationId xmlns:a16="http://schemas.microsoft.com/office/drawing/2014/main" id="{DA85D5C3-2EEE-323C-2E89-59C9AF03BCF8}"/>
              </a:ext>
            </a:extLst>
          </p:cNvPr>
          <p:cNvSpPr/>
          <p:nvPr/>
        </p:nvSpPr>
        <p:spPr>
          <a:xfrm>
            <a:off x="5062881" y="3518656"/>
            <a:ext cx="1819274" cy="2180136"/>
          </a:xfrm>
          <a:prstGeom prst="roundRect">
            <a:avLst>
              <a:gd name="adj" fmla="val 45588"/>
            </a:avLst>
          </a:prstGeom>
          <a:solidFill>
            <a:schemeClr val="accent6">
              <a:lumMod val="60000"/>
              <a:lumOff val="40000"/>
            </a:schemeClr>
          </a:solidFill>
          <a:effectLst>
            <a:outerShdw blurRad="50800" dist="38100" dir="5400000" algn="t"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Monitors and alerts on unrecognized entries</a:t>
            </a:r>
            <a:endParaRPr lang="en-IN" sz="1500" dirty="0">
              <a:solidFill>
                <a:schemeClr val="tx1"/>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56A2F7A0-55DA-3525-3668-122066450560}"/>
              </a:ext>
            </a:extLst>
          </p:cNvPr>
          <p:cNvSpPr txBox="1"/>
          <p:nvPr/>
        </p:nvSpPr>
        <p:spPr>
          <a:xfrm>
            <a:off x="7529924" y="2575213"/>
            <a:ext cx="1418747" cy="707886"/>
          </a:xfrm>
          <a:prstGeom prst="rect">
            <a:avLst/>
          </a:prstGeom>
          <a:noFill/>
        </p:spPr>
        <p:txBody>
          <a:bodyPr wrap="square" rtlCol="0">
            <a:spAutoFit/>
          </a:bodyPr>
          <a:lstStyle/>
          <a:p>
            <a:pPr algn="ctr"/>
            <a:r>
              <a:rPr lang="en-IN" sz="2000" dirty="0">
                <a:latin typeface="Bahnschrift SemiBold" panose="020B0502040204020203" pitchFamily="34" charset="0"/>
              </a:rPr>
              <a:t>Offline Reliability</a:t>
            </a:r>
          </a:p>
        </p:txBody>
      </p:sp>
      <p:sp>
        <p:nvSpPr>
          <p:cNvPr id="64" name="Rectangle: Rounded Corners 63">
            <a:extLst>
              <a:ext uri="{FF2B5EF4-FFF2-40B4-BE49-F238E27FC236}">
                <a16:creationId xmlns:a16="http://schemas.microsoft.com/office/drawing/2014/main" id="{5BC4F79B-C950-0F03-8EA8-51E045026B3C}"/>
              </a:ext>
            </a:extLst>
          </p:cNvPr>
          <p:cNvSpPr/>
          <p:nvPr/>
        </p:nvSpPr>
        <p:spPr>
          <a:xfrm>
            <a:off x="7529924" y="3518656"/>
            <a:ext cx="1819274" cy="2180136"/>
          </a:xfrm>
          <a:prstGeom prst="roundRect">
            <a:avLst>
              <a:gd name="adj" fmla="val 45588"/>
            </a:avLst>
          </a:prstGeom>
          <a:solidFill>
            <a:schemeClr val="accent6">
              <a:lumMod val="60000"/>
              <a:lumOff val="40000"/>
            </a:schemeClr>
          </a:solidFill>
          <a:effectLst>
            <a:outerShdw blurRad="50800" dist="38100" dir="5400000" algn="t"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Core functions (security, appliance control) work without </a:t>
            </a:r>
            <a:r>
              <a:rPr lang="en-US" sz="1600" dirty="0" err="1">
                <a:solidFill>
                  <a:schemeClr val="tx1"/>
                </a:solidFill>
                <a:latin typeface="Arial" panose="020B0604020202020204" pitchFamily="34" charset="0"/>
                <a:cs typeface="Arial" panose="020B0604020202020204" pitchFamily="34" charset="0"/>
              </a:rPr>
              <a:t>WiFi</a:t>
            </a:r>
            <a:r>
              <a:rPr lang="en-US" sz="1600" dirty="0">
                <a:solidFill>
                  <a:schemeClr val="tx1"/>
                </a:solidFill>
                <a:latin typeface="Arial" panose="020B0604020202020204" pitchFamily="34" charset="0"/>
                <a:cs typeface="Arial" panose="020B0604020202020204" pitchFamily="34" charset="0"/>
              </a:rPr>
              <a:t>.</a:t>
            </a:r>
            <a:endParaRPr lang="en-IN" sz="1600" dirty="0">
              <a:solidFill>
                <a:schemeClr val="tx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981FEAD7-E506-F59D-9C8C-0225B730E3D1}"/>
              </a:ext>
            </a:extLst>
          </p:cNvPr>
          <p:cNvSpPr/>
          <p:nvPr/>
        </p:nvSpPr>
        <p:spPr>
          <a:xfrm>
            <a:off x="-3485356" y="-4242383"/>
            <a:ext cx="19162712" cy="17702214"/>
          </a:xfrm>
          <a:prstGeom prst="ellipse">
            <a:avLst/>
          </a:prstGeom>
          <a:solidFill>
            <a:srgbClr val="2B3C58">
              <a:alpha val="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62625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22" presetClass="entr" presetSubtype="1"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up)">
                                      <p:cBhvr>
                                        <p:cTn id="10" dur="500"/>
                                        <p:tgtEl>
                                          <p:spTgt spid="57"/>
                                        </p:tgtEl>
                                      </p:cBhvr>
                                    </p:animEffect>
                                  </p:childTnLst>
                                </p:cTn>
                              </p:par>
                              <p:par>
                                <p:cTn id="11" presetID="22" presetClass="entr" presetSubtype="1"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up)">
                                      <p:cBhvr>
                                        <p:cTn id="13" dur="500"/>
                                        <p:tgtEl>
                                          <p:spTgt spid="56"/>
                                        </p:tgtEl>
                                      </p:cBhvr>
                                    </p:animEffect>
                                  </p:childTnLst>
                                </p:cTn>
                              </p:par>
                              <p:par>
                                <p:cTn id="14" presetID="22" presetClass="entr" presetSubtype="1"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up)">
                                      <p:cBhvr>
                                        <p:cTn id="16" dur="500"/>
                                        <p:tgtEl>
                                          <p:spTgt spid="58"/>
                                        </p:tgtEl>
                                      </p:cBhvr>
                                    </p:animEffect>
                                  </p:childTnLst>
                                </p:cTn>
                              </p:par>
                              <p:par>
                                <p:cTn id="17" presetID="22" presetClass="entr" presetSubtype="1"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up)">
                                      <p:cBhvr>
                                        <p:cTn id="19" dur="500"/>
                                        <p:tgtEl>
                                          <p:spTgt spid="4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up)">
                                      <p:cBhvr>
                                        <p:cTn id="22" dur="500"/>
                                        <p:tgtEl>
                                          <p:spTgt spid="51"/>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up)">
                                      <p:cBhvr>
                                        <p:cTn id="25" dur="500"/>
                                        <p:tgtEl>
                                          <p:spTgt spid="63"/>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up)">
                                      <p:cBhvr>
                                        <p:cTn id="28" dur="500"/>
                                        <p:tgtEl>
                                          <p:spTgt spid="61"/>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500"/>
                                        <p:tgtEl>
                                          <p:spTgt spid="5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1"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up)">
                                      <p:cBhvr>
                                        <p:cTn id="37" dur="500"/>
                                        <p:tgtEl>
                                          <p:spTgt spid="36"/>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up)">
                                      <p:cBhvr>
                                        <p:cTn id="43" dur="500"/>
                                        <p:tgtEl>
                                          <p:spTgt spid="60"/>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up)">
                                      <p:cBhvr>
                                        <p:cTn id="46" dur="500"/>
                                        <p:tgtEl>
                                          <p:spTgt spid="62"/>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up)">
                                      <p:cBhvr>
                                        <p:cTn id="49" dur="500"/>
                                        <p:tgtEl>
                                          <p:spTgt spid="64"/>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up)">
                                      <p:cBhvr>
                                        <p:cTn id="5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0" grpId="0"/>
      <p:bldP spid="51" grpId="0"/>
      <p:bldP spid="52" grpId="0" animBg="1"/>
      <p:bldP spid="59" grpId="0"/>
      <p:bldP spid="60" grpId="0" animBg="1"/>
      <p:bldP spid="61" grpId="0"/>
      <p:bldP spid="62" grpId="0" animBg="1"/>
      <p:bldP spid="63" grpId="0"/>
      <p:bldP spid="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B8100D7-1940-2F90-27BA-2A4277E634C0}"/>
              </a:ext>
            </a:extLst>
          </p:cNvPr>
          <p:cNvSpPr/>
          <p:nvPr/>
        </p:nvSpPr>
        <p:spPr>
          <a:xfrm>
            <a:off x="3109912" y="585787"/>
            <a:ext cx="5972175" cy="5686425"/>
          </a:xfrm>
          <a:prstGeom prst="ellipse">
            <a:avLst/>
          </a:prstGeom>
          <a:solidFill>
            <a:srgbClr val="2B3C58">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337410" y="3103517"/>
            <a:ext cx="5744676" cy="1446550"/>
          </a:xfrm>
          <a:prstGeom prst="rect">
            <a:avLst/>
          </a:prstGeom>
          <a:noFill/>
        </p:spPr>
        <p:txBody>
          <a:bodyPr wrap="square" rtlCol="0">
            <a:spAutoFit/>
          </a:bodyPr>
          <a:lstStyle/>
          <a:p>
            <a:pPr algn="ctr"/>
            <a:r>
              <a:rPr lang="en-US" sz="4400" dirty="0">
                <a:solidFill>
                  <a:schemeClr val="bg1"/>
                </a:solidFill>
                <a:latin typeface="Cooper Black" panose="0208090404030B020404" pitchFamily="18" charset="0"/>
              </a:rPr>
              <a:t>ADDITIONAL FEATURES</a:t>
            </a:r>
            <a:endParaRPr lang="en-IN" sz="4400" dirty="0">
              <a:solidFill>
                <a:schemeClr val="bg1"/>
              </a:solidFill>
              <a:latin typeface="Cooper Black" panose="0208090404030B020404" pitchFamily="18" charset="0"/>
            </a:endParaRPr>
          </a:p>
        </p:txBody>
      </p:sp>
      <p:pic>
        <p:nvPicPr>
          <p:cNvPr id="5" name="Graphic 4" descr="Research">
            <a:extLst>
              <a:ext uri="{FF2B5EF4-FFF2-40B4-BE49-F238E27FC236}">
                <a16:creationId xmlns:a16="http://schemas.microsoft.com/office/drawing/2014/main" id="{BA851D0A-1E05-C7DE-9722-FB7F965971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1324" y="1006452"/>
            <a:ext cx="1829352" cy="1829352"/>
          </a:xfrm>
          <a:prstGeom prst="rect">
            <a:avLst/>
          </a:prstGeom>
        </p:spPr>
      </p:pic>
    </p:spTree>
    <p:extLst>
      <p:ext uri="{BB962C8B-B14F-4D97-AF65-F5344CB8AC3E}">
        <p14:creationId xmlns:p14="http://schemas.microsoft.com/office/powerpoint/2010/main" val="1971858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26" name="Picture 2" descr="Premium Photo | Smart home controlled smartphone Internet of things  technology of home automation system Small hou">
            <a:extLst>
              <a:ext uri="{FF2B5EF4-FFF2-40B4-BE49-F238E27FC236}">
                <a16:creationId xmlns:a16="http://schemas.microsoft.com/office/drawing/2014/main" id="{E127AF2C-139D-75D5-9B54-74901D399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1CE895F-F8C0-7D55-F3EC-0AE9D7288B05}"/>
              </a:ext>
            </a:extLst>
          </p:cNvPr>
          <p:cNvSpPr/>
          <p:nvPr/>
        </p:nvSpPr>
        <p:spPr>
          <a:xfrm>
            <a:off x="3252280" y="2213476"/>
            <a:ext cx="5642264" cy="3113290"/>
          </a:xfrm>
          <a:prstGeom prst="round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Track appliance usage and optimize energy consumption</a:t>
            </a:r>
          </a:p>
          <a:p>
            <a:endParaRPr lang="en-US"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Mood-based lighting adjustments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Automated temperature and humidity adjustments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t>
            </a:r>
            <a:endParaRPr lang="en-IN" sz="2000" dirty="0">
              <a:latin typeface="Arial" panose="020B0604020202020204" pitchFamily="34" charset="0"/>
              <a:cs typeface="Arial" panose="020B0604020202020204" pitchFamily="34" charset="0"/>
            </a:endParaRPr>
          </a:p>
        </p:txBody>
      </p:sp>
      <p:pic>
        <p:nvPicPr>
          <p:cNvPr id="2" name="Picture 2" descr="Premium Photo | Smart home controlled smartphone Internet of things  technology of home automation system Small hou">
            <a:extLst>
              <a:ext uri="{FF2B5EF4-FFF2-40B4-BE49-F238E27FC236}">
                <a16:creationId xmlns:a16="http://schemas.microsoft.com/office/drawing/2014/main" id="{24AFBAE2-386F-C7A6-3EA0-BD5DF8C329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3334"/>
          <a:stretch/>
        </p:blipFill>
        <p:spPr bwMode="auto">
          <a:xfrm>
            <a:off x="0" y="1"/>
            <a:ext cx="121920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844D2154-8063-0856-1845-144A353694C2}"/>
              </a:ext>
            </a:extLst>
          </p:cNvPr>
          <p:cNvSpPr/>
          <p:nvPr/>
        </p:nvSpPr>
        <p:spPr>
          <a:xfrm>
            <a:off x="2962835" y="1828801"/>
            <a:ext cx="6266329" cy="634180"/>
          </a:xfrm>
          <a:prstGeom prst="roundRect">
            <a:avLst>
              <a:gd name="adj" fmla="val 50000"/>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8" name="Graphic 7" descr="Magnifying glass">
            <a:extLst>
              <a:ext uri="{FF2B5EF4-FFF2-40B4-BE49-F238E27FC236}">
                <a16:creationId xmlns:a16="http://schemas.microsoft.com/office/drawing/2014/main" id="{9E2ED31C-8925-B260-C09F-C3C60021F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0822" y="1879624"/>
            <a:ext cx="532534" cy="532534"/>
          </a:xfrm>
          <a:prstGeom prst="rect">
            <a:avLst/>
          </a:prstGeom>
        </p:spPr>
      </p:pic>
      <p:pic>
        <p:nvPicPr>
          <p:cNvPr id="11" name="Graphic 10" descr="Radio microphone">
            <a:extLst>
              <a:ext uri="{FF2B5EF4-FFF2-40B4-BE49-F238E27FC236}">
                <a16:creationId xmlns:a16="http://schemas.microsoft.com/office/drawing/2014/main" id="{CB865D66-9967-E3F3-C60A-E22B64CE40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6380" y="1879624"/>
            <a:ext cx="532534" cy="532534"/>
          </a:xfrm>
          <a:prstGeom prst="rect">
            <a:avLst/>
          </a:prstGeom>
        </p:spPr>
      </p:pic>
      <p:sp>
        <p:nvSpPr>
          <p:cNvPr id="12" name="TextBox 11">
            <a:extLst>
              <a:ext uri="{FF2B5EF4-FFF2-40B4-BE49-F238E27FC236}">
                <a16:creationId xmlns:a16="http://schemas.microsoft.com/office/drawing/2014/main" id="{355BB2BB-78FD-5880-E45A-8A8BEAF2DDC9}"/>
              </a:ext>
            </a:extLst>
          </p:cNvPr>
          <p:cNvSpPr txBox="1"/>
          <p:nvPr/>
        </p:nvSpPr>
        <p:spPr>
          <a:xfrm>
            <a:off x="4152924" y="1915058"/>
            <a:ext cx="4402283" cy="461665"/>
          </a:xfrm>
          <a:prstGeom prst="rect">
            <a:avLst/>
          </a:prstGeom>
          <a:noFill/>
        </p:spPr>
        <p:txBody>
          <a:bodyPr wrap="square" rtlCol="0">
            <a:spAutoFit/>
          </a:bodyPr>
          <a:lstStyle/>
          <a:p>
            <a:r>
              <a:rPr lang="en-IN" sz="2400" b="1" dirty="0">
                <a:latin typeface="Arial Rounded MT Bold" panose="020F0704030504030204" pitchFamily="34" charset="0"/>
              </a:rPr>
              <a:t>ADDITIONAL  FEATURES</a:t>
            </a:r>
          </a:p>
        </p:txBody>
      </p:sp>
      <p:sp>
        <p:nvSpPr>
          <p:cNvPr id="4" name="Oval 3">
            <a:extLst>
              <a:ext uri="{FF2B5EF4-FFF2-40B4-BE49-F238E27FC236}">
                <a16:creationId xmlns:a16="http://schemas.microsoft.com/office/drawing/2014/main" id="{F7C9FFAD-866C-49F4-AFFB-700B298FE589}"/>
              </a:ext>
            </a:extLst>
          </p:cNvPr>
          <p:cNvSpPr/>
          <p:nvPr/>
        </p:nvSpPr>
        <p:spPr>
          <a:xfrm>
            <a:off x="-1586452" y="-4832171"/>
            <a:ext cx="15364901" cy="16522342"/>
          </a:xfrm>
          <a:prstGeom prst="ellipse">
            <a:avLst/>
          </a:prstGeom>
          <a:solidFill>
            <a:srgbClr val="2B3C58">
              <a:alpha val="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748097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B8100D7-1940-2F90-27BA-2A4277E634C0}"/>
              </a:ext>
            </a:extLst>
          </p:cNvPr>
          <p:cNvSpPr/>
          <p:nvPr/>
        </p:nvSpPr>
        <p:spPr>
          <a:xfrm>
            <a:off x="3109912" y="585787"/>
            <a:ext cx="5972175" cy="5686425"/>
          </a:xfrm>
          <a:prstGeom prst="ellipse">
            <a:avLst/>
          </a:prstGeom>
          <a:solidFill>
            <a:srgbClr val="2B3C58">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337410" y="3103517"/>
            <a:ext cx="5744676" cy="1446550"/>
          </a:xfrm>
          <a:prstGeom prst="rect">
            <a:avLst/>
          </a:prstGeom>
          <a:noFill/>
        </p:spPr>
        <p:txBody>
          <a:bodyPr wrap="square" rtlCol="0">
            <a:spAutoFit/>
          </a:bodyPr>
          <a:lstStyle/>
          <a:p>
            <a:pPr algn="ctr"/>
            <a:r>
              <a:rPr lang="en-US" sz="4400" dirty="0">
                <a:solidFill>
                  <a:schemeClr val="bg1"/>
                </a:solidFill>
                <a:latin typeface="Cooper Black" panose="0208090404030B020404" pitchFamily="18" charset="0"/>
              </a:rPr>
              <a:t>FUTURE ENHANCEMENTS</a:t>
            </a:r>
            <a:endParaRPr lang="en-IN" sz="4400" dirty="0">
              <a:solidFill>
                <a:schemeClr val="bg1"/>
              </a:solidFill>
              <a:latin typeface="Cooper Black" panose="0208090404030B020404" pitchFamily="18" charset="0"/>
            </a:endParaRPr>
          </a:p>
        </p:txBody>
      </p:sp>
      <p:pic>
        <p:nvPicPr>
          <p:cNvPr id="6" name="Graphic 5" descr="Presentation with bar chart">
            <a:extLst>
              <a:ext uri="{FF2B5EF4-FFF2-40B4-BE49-F238E27FC236}">
                <a16:creationId xmlns:a16="http://schemas.microsoft.com/office/drawing/2014/main" id="{50E68B66-8A70-CB73-2A27-75CBD98C31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33974" y="952500"/>
            <a:ext cx="1924050" cy="1924050"/>
          </a:xfrm>
          <a:prstGeom prst="rect">
            <a:avLst/>
          </a:prstGeom>
        </p:spPr>
      </p:pic>
    </p:spTree>
    <p:extLst>
      <p:ext uri="{BB962C8B-B14F-4D97-AF65-F5344CB8AC3E}">
        <p14:creationId xmlns:p14="http://schemas.microsoft.com/office/powerpoint/2010/main" val="3697742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0AC92AE-4808-2C09-75DC-DD42A205137F}"/>
              </a:ext>
            </a:extLst>
          </p:cNvPr>
          <p:cNvGraphicFramePr/>
          <p:nvPr>
            <p:extLst>
              <p:ext uri="{D42A27DB-BD31-4B8C-83A1-F6EECF244321}">
                <p14:modId xmlns:p14="http://schemas.microsoft.com/office/powerpoint/2010/main" val="284747013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826539B0-8456-B224-3FF5-AFBAD8A3C8BF}"/>
              </a:ext>
            </a:extLst>
          </p:cNvPr>
          <p:cNvSpPr/>
          <p:nvPr/>
        </p:nvSpPr>
        <p:spPr>
          <a:xfrm>
            <a:off x="-2133600" y="-4905914"/>
            <a:ext cx="16459200" cy="16669826"/>
          </a:xfrm>
          <a:prstGeom prst="ellipse">
            <a:avLst/>
          </a:prstGeom>
          <a:solidFill>
            <a:srgbClr val="2B3C58">
              <a:alpha val="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30738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B8100D7-1940-2F90-27BA-2A4277E634C0}"/>
              </a:ext>
            </a:extLst>
          </p:cNvPr>
          <p:cNvSpPr/>
          <p:nvPr/>
        </p:nvSpPr>
        <p:spPr>
          <a:xfrm>
            <a:off x="3109912" y="585787"/>
            <a:ext cx="5972175" cy="5686425"/>
          </a:xfrm>
          <a:prstGeom prst="ellipse">
            <a:avLst/>
          </a:prstGeom>
          <a:solidFill>
            <a:srgbClr val="2B3C58">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223661" y="3212010"/>
            <a:ext cx="5744676" cy="769441"/>
          </a:xfrm>
          <a:prstGeom prst="rect">
            <a:avLst/>
          </a:prstGeom>
          <a:noFill/>
        </p:spPr>
        <p:txBody>
          <a:bodyPr wrap="square" rtlCol="0">
            <a:spAutoFit/>
          </a:bodyPr>
          <a:lstStyle/>
          <a:p>
            <a:pPr algn="ctr"/>
            <a:r>
              <a:rPr lang="en-US" sz="4400" dirty="0">
                <a:solidFill>
                  <a:schemeClr val="bg1"/>
                </a:solidFill>
                <a:latin typeface="Cooper Black" panose="0208090404030B020404" pitchFamily="18" charset="0"/>
              </a:rPr>
              <a:t>CONCLUSION</a:t>
            </a:r>
            <a:endParaRPr lang="en-IN" sz="4400" dirty="0">
              <a:solidFill>
                <a:schemeClr val="bg1"/>
              </a:solidFill>
              <a:latin typeface="Cooper Black" panose="0208090404030B020404" pitchFamily="18" charset="0"/>
            </a:endParaRPr>
          </a:p>
        </p:txBody>
      </p:sp>
      <p:pic>
        <p:nvPicPr>
          <p:cNvPr id="5" name="Graphic 4" descr="Network">
            <a:extLst>
              <a:ext uri="{FF2B5EF4-FFF2-40B4-BE49-F238E27FC236}">
                <a16:creationId xmlns:a16="http://schemas.microsoft.com/office/drawing/2014/main" id="{A58FB73A-03F1-716F-C9DA-A199E4F7A1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3024" y="1123950"/>
            <a:ext cx="1885950" cy="1885950"/>
          </a:xfrm>
          <a:prstGeom prst="rect">
            <a:avLst/>
          </a:prstGeom>
        </p:spPr>
      </p:pic>
      <p:sp>
        <p:nvSpPr>
          <p:cNvPr id="6" name="Rectangle: Rounded Corners 5">
            <a:extLst>
              <a:ext uri="{FF2B5EF4-FFF2-40B4-BE49-F238E27FC236}">
                <a16:creationId xmlns:a16="http://schemas.microsoft.com/office/drawing/2014/main" id="{12B630FE-B4CB-5ECF-E2B5-FAAFD4B0924F}"/>
              </a:ext>
            </a:extLst>
          </p:cNvPr>
          <p:cNvSpPr/>
          <p:nvPr/>
        </p:nvSpPr>
        <p:spPr>
          <a:xfrm>
            <a:off x="2434187" y="7296150"/>
            <a:ext cx="7581900" cy="3009900"/>
          </a:xfrm>
          <a:prstGeom prst="roundRect">
            <a:avLst/>
          </a:prstGeom>
          <a:solidFill>
            <a:schemeClr val="dk1">
              <a:alpha val="82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000" dirty="0"/>
              <a:t>Our project integrates AI, IoT, and Home Automation to create a seamless, secure, and intelligent smart home system. It enhances security with real-time monitoring and facial recognition while offering voice and web-based control for convenience. Scalable and adaptable, the system can easily grow with user needs and support future IoT and AI upgrades. Highly customizable, it fits diverse market demands, from homes to offices.</a:t>
            </a:r>
            <a:endParaRPr lang="en-IN" sz="2000" dirty="0"/>
          </a:p>
        </p:txBody>
      </p:sp>
    </p:spTree>
    <p:extLst>
      <p:ext uri="{BB962C8B-B14F-4D97-AF65-F5344CB8AC3E}">
        <p14:creationId xmlns:p14="http://schemas.microsoft.com/office/powerpoint/2010/main" val="149135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D1B25-5DEC-C5B9-77F4-2DE2BE0F481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506632" cy="6858000"/>
          </a:xfrm>
          <a:prstGeom prst="rect">
            <a:avLst/>
          </a:prstGeom>
        </p:spPr>
      </p:pic>
      <p:sp>
        <p:nvSpPr>
          <p:cNvPr id="4" name="TextBox 3">
            <a:extLst>
              <a:ext uri="{FF2B5EF4-FFF2-40B4-BE49-F238E27FC236}">
                <a16:creationId xmlns:a16="http://schemas.microsoft.com/office/drawing/2014/main" id="{15574780-A29A-F7A9-7757-173D234E0A66}"/>
              </a:ext>
            </a:extLst>
          </p:cNvPr>
          <p:cNvSpPr txBox="1"/>
          <p:nvPr/>
        </p:nvSpPr>
        <p:spPr>
          <a:xfrm>
            <a:off x="2871236" y="1554660"/>
            <a:ext cx="5744676" cy="707886"/>
          </a:xfrm>
          <a:prstGeom prst="rect">
            <a:avLst/>
          </a:prstGeom>
          <a:noFill/>
        </p:spPr>
        <p:txBody>
          <a:bodyPr wrap="square" rtlCol="0">
            <a:spAutoFit/>
          </a:bodyPr>
          <a:lstStyle/>
          <a:p>
            <a:pPr algn="ctr"/>
            <a:r>
              <a:rPr lang="en-US" sz="4000" dirty="0">
                <a:solidFill>
                  <a:schemeClr val="bg1"/>
                </a:solidFill>
                <a:latin typeface="Cooper Black" panose="0208090404030B020404" pitchFamily="18" charset="0"/>
              </a:rPr>
              <a:t>CONCLUSION</a:t>
            </a:r>
            <a:endParaRPr lang="en-IN" sz="4000" dirty="0">
              <a:solidFill>
                <a:schemeClr val="bg1"/>
              </a:solidFill>
              <a:latin typeface="Cooper Black" panose="0208090404030B020404" pitchFamily="18" charset="0"/>
            </a:endParaRPr>
          </a:p>
        </p:txBody>
      </p:sp>
      <p:pic>
        <p:nvPicPr>
          <p:cNvPr id="5" name="Graphic 4" descr="Network">
            <a:extLst>
              <a:ext uri="{FF2B5EF4-FFF2-40B4-BE49-F238E27FC236}">
                <a16:creationId xmlns:a16="http://schemas.microsoft.com/office/drawing/2014/main" id="{A58FB73A-03F1-716F-C9DA-A199E4F7A1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72074" y="266700"/>
            <a:ext cx="1143000" cy="1143000"/>
          </a:xfrm>
          <a:prstGeom prst="rect">
            <a:avLst/>
          </a:prstGeom>
        </p:spPr>
      </p:pic>
      <p:sp>
        <p:nvSpPr>
          <p:cNvPr id="10" name="Rectangle: Rounded Corners 9">
            <a:extLst>
              <a:ext uri="{FF2B5EF4-FFF2-40B4-BE49-F238E27FC236}">
                <a16:creationId xmlns:a16="http://schemas.microsoft.com/office/drawing/2014/main" id="{F44C0697-7863-5255-F934-0723650F22B5}"/>
              </a:ext>
            </a:extLst>
          </p:cNvPr>
          <p:cNvSpPr/>
          <p:nvPr/>
        </p:nvSpPr>
        <p:spPr>
          <a:xfrm>
            <a:off x="2305050" y="2705100"/>
            <a:ext cx="7581900" cy="3009900"/>
          </a:xfrm>
          <a:prstGeom prst="roundRect">
            <a:avLst/>
          </a:prstGeom>
          <a:solidFill>
            <a:schemeClr val="dk1">
              <a:alpha val="82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000" dirty="0"/>
              <a:t>Our project integrates AI, IoT, and Home Automation to create a seamless, secure, and intelligent smart home system. It enhances security with real-time monitoring and facial recognition while offering voice and web-based control for convenience. Scalable and adaptable, the system can easily grow with user needs and support future IoT and AI upgrades. Highly customizable, it fits diverse market demands, from homes to offices.</a:t>
            </a:r>
            <a:endParaRPr lang="en-IN" sz="2000" dirty="0"/>
          </a:p>
        </p:txBody>
      </p:sp>
      <p:sp>
        <p:nvSpPr>
          <p:cNvPr id="11" name="Oval 10">
            <a:extLst>
              <a:ext uri="{FF2B5EF4-FFF2-40B4-BE49-F238E27FC236}">
                <a16:creationId xmlns:a16="http://schemas.microsoft.com/office/drawing/2014/main" id="{0857AC9B-6B00-9E92-BCCC-F1A82FE894BD}"/>
              </a:ext>
            </a:extLst>
          </p:cNvPr>
          <p:cNvSpPr/>
          <p:nvPr/>
        </p:nvSpPr>
        <p:spPr>
          <a:xfrm>
            <a:off x="-2219759" y="-5703143"/>
            <a:ext cx="17069666" cy="18264285"/>
          </a:xfrm>
          <a:prstGeom prst="ellipse">
            <a:avLst/>
          </a:prstGeom>
          <a:solidFill>
            <a:srgbClr val="2B3C58">
              <a:alpha val="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04059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E9AFBC-C2D8-1DA7-F58F-813FDED381F8}"/>
              </a:ext>
            </a:extLst>
          </p:cNvPr>
          <p:cNvSpPr/>
          <p:nvPr/>
        </p:nvSpPr>
        <p:spPr>
          <a:xfrm>
            <a:off x="0" y="0"/>
            <a:ext cx="12192000" cy="6858000"/>
          </a:xfrm>
          <a:prstGeom prst="rect">
            <a:avLst/>
          </a:prstGeom>
          <a:solidFill>
            <a:srgbClr val="62A6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Oval 11">
            <a:extLst>
              <a:ext uri="{FF2B5EF4-FFF2-40B4-BE49-F238E27FC236}">
                <a16:creationId xmlns:a16="http://schemas.microsoft.com/office/drawing/2014/main" id="{1CEF40AA-EEB0-9E60-DB89-233E9BE631A6}"/>
              </a:ext>
            </a:extLst>
          </p:cNvPr>
          <p:cNvSpPr/>
          <p:nvPr/>
        </p:nvSpPr>
        <p:spPr>
          <a:xfrm>
            <a:off x="611874" y="1704636"/>
            <a:ext cx="2328180" cy="2664000"/>
          </a:xfrm>
          <a:prstGeom prst="ellipse">
            <a:avLst/>
          </a:prstGeom>
          <a:blipFill>
            <a:blip r:embed="rId3">
              <a:extLst>
                <a:ext uri="{BEBA8EAE-BF5A-486C-A8C5-ECC9F3942E4B}">
                  <a14:imgProps xmlns:a14="http://schemas.microsoft.com/office/drawing/2010/main">
                    <a14:imgLayer r:embed="rId4">
                      <a14:imgEffect>
                        <a14:saturation sat="61000"/>
                      </a14:imgEffect>
                    </a14:imgLayer>
                  </a14:imgProps>
                </a:ext>
              </a:extLst>
            </a:blip>
            <a:stretch>
              <a:fillRect t="276" b="-1593"/>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B80E82F4-48BA-AC84-BC8B-398E2BA443E2}"/>
              </a:ext>
            </a:extLst>
          </p:cNvPr>
          <p:cNvSpPr/>
          <p:nvPr/>
        </p:nvSpPr>
        <p:spPr>
          <a:xfrm>
            <a:off x="3293848" y="1727199"/>
            <a:ext cx="2471956" cy="2664000"/>
          </a:xfrm>
          <a:prstGeom prst="ellipse">
            <a:avLst/>
          </a:prstGeom>
          <a:blipFill>
            <a:blip r:embed="rId5"/>
            <a:stretch>
              <a:fillRect t="1743" b="-1229"/>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1ADF8828-DC26-B1C8-AEDD-3FB0B9178A58}"/>
              </a:ext>
            </a:extLst>
          </p:cNvPr>
          <p:cNvSpPr/>
          <p:nvPr/>
        </p:nvSpPr>
        <p:spPr>
          <a:xfrm>
            <a:off x="6119597" y="1742239"/>
            <a:ext cx="2471956" cy="2700000"/>
          </a:xfrm>
          <a:prstGeom prst="ellipse">
            <a:avLst/>
          </a:prstGeom>
          <a:blipFill>
            <a:blip r:embed="rId6"/>
            <a:stretch>
              <a:fillRect t="272" b="-23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7B884044-2E90-073F-28AF-F036D84AECE6}"/>
              </a:ext>
            </a:extLst>
          </p:cNvPr>
          <p:cNvSpPr/>
          <p:nvPr/>
        </p:nvSpPr>
        <p:spPr>
          <a:xfrm>
            <a:off x="8945347" y="1704636"/>
            <a:ext cx="2471956" cy="2775207"/>
          </a:xfrm>
          <a:prstGeom prst="ellipse">
            <a:avLst/>
          </a:prstGeom>
          <a:blipFill>
            <a:blip r:embed="rId7"/>
            <a:stretch>
              <a:fillRect t="273" b="-64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383A155B-BE3C-6FC9-60DB-5DDCD1338EE6}"/>
              </a:ext>
            </a:extLst>
          </p:cNvPr>
          <p:cNvSpPr txBox="1"/>
          <p:nvPr/>
        </p:nvSpPr>
        <p:spPr>
          <a:xfrm>
            <a:off x="501654" y="228600"/>
            <a:ext cx="4876800" cy="830997"/>
          </a:xfrm>
          <a:prstGeom prst="rect">
            <a:avLst/>
          </a:prstGeom>
          <a:noFill/>
        </p:spPr>
        <p:txBody>
          <a:bodyPr wrap="square" rtlCol="0">
            <a:spAutoFit/>
          </a:bodyPr>
          <a:lstStyle/>
          <a:p>
            <a:r>
              <a:rPr lang="en-IN" sz="4800" dirty="0">
                <a:latin typeface="Aptos Display" panose="020B0004020202020204" pitchFamily="34" charset="0"/>
              </a:rPr>
              <a:t>Meet Our Team…</a:t>
            </a:r>
          </a:p>
        </p:txBody>
      </p:sp>
      <p:sp>
        <p:nvSpPr>
          <p:cNvPr id="18" name="TextBox 17">
            <a:extLst>
              <a:ext uri="{FF2B5EF4-FFF2-40B4-BE49-F238E27FC236}">
                <a16:creationId xmlns:a16="http://schemas.microsoft.com/office/drawing/2014/main" id="{8960C0B4-382B-5996-3E09-0B8E063250D9}"/>
              </a:ext>
            </a:extLst>
          </p:cNvPr>
          <p:cNvSpPr txBox="1"/>
          <p:nvPr/>
        </p:nvSpPr>
        <p:spPr>
          <a:xfrm>
            <a:off x="1000248" y="4551489"/>
            <a:ext cx="1551432" cy="707886"/>
          </a:xfrm>
          <a:prstGeom prst="rect">
            <a:avLst/>
          </a:prstGeom>
          <a:noFill/>
        </p:spPr>
        <p:txBody>
          <a:bodyPr wrap="square" rtlCol="0">
            <a:spAutoFit/>
          </a:bodyPr>
          <a:lstStyle/>
          <a:p>
            <a:pPr algn="ctr"/>
            <a:r>
              <a:rPr lang="en-IN" sz="2000" b="1" dirty="0">
                <a:latin typeface="Goudy Old Style" panose="02020502050305020303" pitchFamily="18" charset="0"/>
              </a:rPr>
              <a:t>Rohan </a:t>
            </a:r>
          </a:p>
          <a:p>
            <a:pPr algn="ctr"/>
            <a:r>
              <a:rPr lang="en-IN" sz="2000" b="1" dirty="0">
                <a:latin typeface="Goudy Old Style" panose="02020502050305020303" pitchFamily="18" charset="0"/>
              </a:rPr>
              <a:t>Das</a:t>
            </a:r>
          </a:p>
        </p:txBody>
      </p:sp>
      <p:sp>
        <p:nvSpPr>
          <p:cNvPr id="19" name="TextBox 18">
            <a:extLst>
              <a:ext uri="{FF2B5EF4-FFF2-40B4-BE49-F238E27FC236}">
                <a16:creationId xmlns:a16="http://schemas.microsoft.com/office/drawing/2014/main" id="{D762A38E-B6D7-582A-A26C-CD4D9497692C}"/>
              </a:ext>
            </a:extLst>
          </p:cNvPr>
          <p:cNvSpPr txBox="1"/>
          <p:nvPr/>
        </p:nvSpPr>
        <p:spPr>
          <a:xfrm>
            <a:off x="3754110" y="4551489"/>
            <a:ext cx="1551432" cy="707886"/>
          </a:xfrm>
          <a:prstGeom prst="rect">
            <a:avLst/>
          </a:prstGeom>
          <a:noFill/>
        </p:spPr>
        <p:txBody>
          <a:bodyPr wrap="square" rtlCol="0">
            <a:spAutoFit/>
          </a:bodyPr>
          <a:lstStyle/>
          <a:p>
            <a:pPr algn="ctr"/>
            <a:r>
              <a:rPr lang="en-IN" sz="2000" b="1" dirty="0" err="1">
                <a:latin typeface="Goudy Old Style" panose="02020502050305020303" pitchFamily="18" charset="0"/>
              </a:rPr>
              <a:t>Sayan</a:t>
            </a:r>
            <a:r>
              <a:rPr lang="en-IN" sz="2000" b="1" dirty="0">
                <a:latin typeface="Goudy Old Style" panose="02020502050305020303" pitchFamily="18" charset="0"/>
              </a:rPr>
              <a:t> </a:t>
            </a:r>
          </a:p>
          <a:p>
            <a:pPr algn="ctr"/>
            <a:r>
              <a:rPr lang="en-IN" sz="2000" b="1" dirty="0">
                <a:latin typeface="Goudy Old Style" panose="02020502050305020303" pitchFamily="18" charset="0"/>
              </a:rPr>
              <a:t>Das</a:t>
            </a:r>
          </a:p>
        </p:txBody>
      </p:sp>
      <p:sp>
        <p:nvSpPr>
          <p:cNvPr id="20" name="TextBox 19">
            <a:extLst>
              <a:ext uri="{FF2B5EF4-FFF2-40B4-BE49-F238E27FC236}">
                <a16:creationId xmlns:a16="http://schemas.microsoft.com/office/drawing/2014/main" id="{D426D133-166C-4B12-CE09-461BFBC66F91}"/>
              </a:ext>
            </a:extLst>
          </p:cNvPr>
          <p:cNvSpPr txBox="1"/>
          <p:nvPr/>
        </p:nvSpPr>
        <p:spPr>
          <a:xfrm>
            <a:off x="6725910" y="4551489"/>
            <a:ext cx="1551432" cy="707886"/>
          </a:xfrm>
          <a:prstGeom prst="rect">
            <a:avLst/>
          </a:prstGeom>
          <a:noFill/>
        </p:spPr>
        <p:txBody>
          <a:bodyPr wrap="square" rtlCol="0">
            <a:spAutoFit/>
          </a:bodyPr>
          <a:lstStyle/>
          <a:p>
            <a:pPr algn="ctr"/>
            <a:r>
              <a:rPr lang="en-IN" sz="2000" b="1" dirty="0">
                <a:latin typeface="Goudy Old Style" panose="02020502050305020303" pitchFamily="18" charset="0"/>
              </a:rPr>
              <a:t>Jeet </a:t>
            </a:r>
          </a:p>
          <a:p>
            <a:pPr algn="ctr"/>
            <a:r>
              <a:rPr lang="en-IN" sz="2000" b="1" dirty="0">
                <a:latin typeface="Goudy Old Style" panose="02020502050305020303" pitchFamily="18" charset="0"/>
              </a:rPr>
              <a:t>Sarkar</a:t>
            </a:r>
          </a:p>
        </p:txBody>
      </p:sp>
      <p:sp>
        <p:nvSpPr>
          <p:cNvPr id="21" name="TextBox 20">
            <a:extLst>
              <a:ext uri="{FF2B5EF4-FFF2-40B4-BE49-F238E27FC236}">
                <a16:creationId xmlns:a16="http://schemas.microsoft.com/office/drawing/2014/main" id="{895C467D-4377-F22F-CD0D-BE5F59490696}"/>
              </a:ext>
            </a:extLst>
          </p:cNvPr>
          <p:cNvSpPr txBox="1"/>
          <p:nvPr/>
        </p:nvSpPr>
        <p:spPr>
          <a:xfrm>
            <a:off x="9640320" y="4551489"/>
            <a:ext cx="1551432" cy="707886"/>
          </a:xfrm>
          <a:prstGeom prst="rect">
            <a:avLst/>
          </a:prstGeom>
          <a:noFill/>
        </p:spPr>
        <p:txBody>
          <a:bodyPr wrap="square" rtlCol="0">
            <a:spAutoFit/>
          </a:bodyPr>
          <a:lstStyle/>
          <a:p>
            <a:pPr algn="ctr"/>
            <a:r>
              <a:rPr lang="en-IN" sz="2000" b="1" dirty="0">
                <a:latin typeface="Goudy Old Style" panose="02020502050305020303" pitchFamily="18" charset="0"/>
              </a:rPr>
              <a:t>Sukanya</a:t>
            </a:r>
          </a:p>
          <a:p>
            <a:pPr algn="ctr"/>
            <a:r>
              <a:rPr lang="en-IN" sz="2000" b="1" dirty="0">
                <a:latin typeface="Goudy Old Style" panose="02020502050305020303" pitchFamily="18" charset="0"/>
              </a:rPr>
              <a:t>Bose</a:t>
            </a:r>
          </a:p>
        </p:txBody>
      </p:sp>
    </p:spTree>
    <p:extLst>
      <p:ext uri="{BB962C8B-B14F-4D97-AF65-F5344CB8AC3E}">
        <p14:creationId xmlns:p14="http://schemas.microsoft.com/office/powerpoint/2010/main" val="1170251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8"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B51A46-167D-58C9-B6E2-3B4ED95573D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7000"/>
                    </a14:imgEffect>
                  </a14:imgLayer>
                </a14:imgProps>
              </a:ext>
            </a:extLst>
          </a:blip>
          <a:stretch>
            <a:fillRect/>
          </a:stretch>
        </p:blipFill>
        <p:spPr>
          <a:xfrm>
            <a:off x="0" y="0"/>
            <a:ext cx="12664993" cy="7079226"/>
          </a:xfrm>
          <a:prstGeom prst="rect">
            <a:avLst/>
          </a:prstGeom>
        </p:spPr>
      </p:pic>
      <mc:AlternateContent xmlns:mc="http://schemas.openxmlformats.org/markup-compatibility/2006">
        <mc:Choice xmlns:psez="http://schemas.microsoft.com/office/powerpoint/2016/sectionzoom" Requires="psez">
          <p:graphicFrame>
            <p:nvGraphicFramePr>
              <p:cNvPr id="4" name="Section Zoom 3">
                <a:extLst>
                  <a:ext uri="{FF2B5EF4-FFF2-40B4-BE49-F238E27FC236}">
                    <a16:creationId xmlns:a16="http://schemas.microsoft.com/office/drawing/2014/main" id="{FD9A0A5F-F716-5805-E420-4CAEF5CEF190}"/>
                  </a:ext>
                </a:extLst>
              </p:cNvPr>
              <p:cNvGraphicFramePr>
                <a:graphicFrameLocks noChangeAspect="1"/>
              </p:cNvGraphicFramePr>
              <p:nvPr>
                <p:extLst>
                  <p:ext uri="{D42A27DB-BD31-4B8C-83A1-F6EECF244321}">
                    <p14:modId xmlns:p14="http://schemas.microsoft.com/office/powerpoint/2010/main" val="706194798"/>
                  </p:ext>
                </p:extLst>
              </p:nvPr>
            </p:nvGraphicFramePr>
            <p:xfrm>
              <a:off x="381000" y="476250"/>
              <a:ext cx="3048000" cy="1714500"/>
            </p:xfrm>
            <a:graphic>
              <a:graphicData uri="http://schemas.microsoft.com/office/powerpoint/2016/sectionzoom">
                <psez:sectionZm>
                  <psez:sectionZmObj sectionId="{DDE8D4F2-8E60-416B-BEED-D4DD0BD931EA}">
                    <psez:zmPr id="{C2C7FFE2-AF89-419A-B065-A5B798E4D5BB}" transitionDur="1000" showBg="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4" name="Section Zoom 3">
                <a:hlinkClick r:id="rId6" action="ppaction://hlinksldjump"/>
                <a:extLst>
                  <a:ext uri="{FF2B5EF4-FFF2-40B4-BE49-F238E27FC236}">
                    <a16:creationId xmlns:a16="http://schemas.microsoft.com/office/drawing/2014/main" id="{FD9A0A5F-F716-5805-E420-4CAEF5CEF190}"/>
                  </a:ext>
                </a:extLst>
              </p:cNvPr>
              <p:cNvPicPr>
                <a:picLocks noGrp="1" noRot="1" noChangeAspect="1" noMove="1" noResize="1" noEditPoints="1" noAdjustHandles="1" noChangeArrowheads="1" noChangeShapeType="1"/>
              </p:cNvPicPr>
              <p:nvPr/>
            </p:nvPicPr>
            <p:blipFill>
              <a:blip r:embed="rId5"/>
              <a:stretch>
                <a:fillRect/>
              </a:stretch>
            </p:blipFill>
            <p:spPr>
              <a:xfrm>
                <a:off x="381000" y="476250"/>
                <a:ext cx="3048000" cy="171450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9775302F-58FE-46C8-138C-97211B483596}"/>
                  </a:ext>
                </a:extLst>
              </p:cNvPr>
              <p:cNvGraphicFramePr>
                <a:graphicFrameLocks noChangeAspect="1"/>
              </p:cNvGraphicFramePr>
              <p:nvPr>
                <p:extLst>
                  <p:ext uri="{D42A27DB-BD31-4B8C-83A1-F6EECF244321}">
                    <p14:modId xmlns:p14="http://schemas.microsoft.com/office/powerpoint/2010/main" val="2897295565"/>
                  </p:ext>
                </p:extLst>
              </p:nvPr>
            </p:nvGraphicFramePr>
            <p:xfrm>
              <a:off x="3508292" y="483932"/>
              <a:ext cx="3048000" cy="1714500"/>
            </p:xfrm>
            <a:graphic>
              <a:graphicData uri="http://schemas.microsoft.com/office/powerpoint/2016/sectionzoom">
                <psez:sectionZm>
                  <psez:sectionZmObj sectionId="{C4B484D4-56FE-4E03-907B-40A44EE41CAD}">
                    <psez:zmPr id="{08760427-492A-4AC6-AA76-C90DCC0CB3EE}"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9" name="Section Zoom 8">
                <a:hlinkClick r:id="rId8" action="ppaction://hlinksldjump"/>
                <a:extLst>
                  <a:ext uri="{FF2B5EF4-FFF2-40B4-BE49-F238E27FC236}">
                    <a16:creationId xmlns:a16="http://schemas.microsoft.com/office/drawing/2014/main" id="{9775302F-58FE-46C8-138C-97211B483596}"/>
                  </a:ext>
                </a:extLst>
              </p:cNvPr>
              <p:cNvPicPr>
                <a:picLocks noGrp="1" noRot="1" noChangeAspect="1" noMove="1" noResize="1" noEditPoints="1" noAdjustHandles="1" noChangeArrowheads="1" noChangeShapeType="1"/>
              </p:cNvPicPr>
              <p:nvPr/>
            </p:nvPicPr>
            <p:blipFill>
              <a:blip r:embed="rId7"/>
              <a:stretch>
                <a:fillRect/>
              </a:stretch>
            </p:blipFill>
            <p:spPr>
              <a:xfrm>
                <a:off x="3508292" y="483932"/>
                <a:ext cx="3048000" cy="171450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92A4ECF1-FA6B-336A-17B7-327C5E7D6F3E}"/>
                  </a:ext>
                </a:extLst>
              </p:cNvPr>
              <p:cNvGraphicFramePr>
                <a:graphicFrameLocks noChangeAspect="1"/>
              </p:cNvGraphicFramePr>
              <p:nvPr>
                <p:extLst>
                  <p:ext uri="{D42A27DB-BD31-4B8C-83A1-F6EECF244321}">
                    <p14:modId xmlns:p14="http://schemas.microsoft.com/office/powerpoint/2010/main" val="596642947"/>
                  </p:ext>
                </p:extLst>
              </p:nvPr>
            </p:nvGraphicFramePr>
            <p:xfrm>
              <a:off x="6283614" y="464062"/>
              <a:ext cx="3048000" cy="1714500"/>
            </p:xfrm>
            <a:graphic>
              <a:graphicData uri="http://schemas.microsoft.com/office/powerpoint/2016/sectionzoom">
                <psez:sectionZm>
                  <psez:sectionZmObj sectionId="{196D641C-C1DB-47EF-B851-2F7F78185528}">
                    <psez:zmPr id="{1AE1D682-1474-4304-BE9B-AF72AD54E1F7}" transitionDur="1000" showBg="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12" name="Section Zoom 11">
                <a:hlinkClick r:id="rId10" action="ppaction://hlinksldjump"/>
                <a:extLst>
                  <a:ext uri="{FF2B5EF4-FFF2-40B4-BE49-F238E27FC236}">
                    <a16:creationId xmlns:a16="http://schemas.microsoft.com/office/drawing/2014/main" id="{92A4ECF1-FA6B-336A-17B7-327C5E7D6F3E}"/>
                  </a:ext>
                </a:extLst>
              </p:cNvPr>
              <p:cNvPicPr>
                <a:picLocks noGrp="1" noRot="1" noChangeAspect="1" noMove="1" noResize="1" noEditPoints="1" noAdjustHandles="1" noChangeArrowheads="1" noChangeShapeType="1"/>
              </p:cNvPicPr>
              <p:nvPr/>
            </p:nvPicPr>
            <p:blipFill>
              <a:blip r:embed="rId9"/>
              <a:stretch>
                <a:fillRect/>
              </a:stretch>
            </p:blipFill>
            <p:spPr>
              <a:xfrm>
                <a:off x="6283614" y="464062"/>
                <a:ext cx="3048000" cy="171450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5" name="Section Zoom 14">
                <a:extLst>
                  <a:ext uri="{FF2B5EF4-FFF2-40B4-BE49-F238E27FC236}">
                    <a16:creationId xmlns:a16="http://schemas.microsoft.com/office/drawing/2014/main" id="{220E4884-D18D-B99F-1BE6-0998F03178B3}"/>
                  </a:ext>
                </a:extLst>
              </p:cNvPr>
              <p:cNvGraphicFramePr>
                <a:graphicFrameLocks noChangeAspect="1"/>
              </p:cNvGraphicFramePr>
              <p:nvPr>
                <p:extLst>
                  <p:ext uri="{D42A27DB-BD31-4B8C-83A1-F6EECF244321}">
                    <p14:modId xmlns:p14="http://schemas.microsoft.com/office/powerpoint/2010/main" val="163288384"/>
                  </p:ext>
                </p:extLst>
              </p:nvPr>
            </p:nvGraphicFramePr>
            <p:xfrm>
              <a:off x="9058936" y="447444"/>
              <a:ext cx="3048000" cy="1714500"/>
            </p:xfrm>
            <a:graphic>
              <a:graphicData uri="http://schemas.microsoft.com/office/powerpoint/2016/sectionzoom">
                <psez:sectionZm>
                  <psez:sectionZmObj sectionId="{8354D992-CBC6-440A-AEC4-CD3E9E6A60DF}">
                    <psez:zmPr id="{259D0479-6B11-42B5-9914-65DEFE46833F}" transitionDur="1000" showBg="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15" name="Section Zoom 14">
                <a:hlinkClick r:id="rId12" action="ppaction://hlinksldjump"/>
                <a:extLst>
                  <a:ext uri="{FF2B5EF4-FFF2-40B4-BE49-F238E27FC236}">
                    <a16:creationId xmlns:a16="http://schemas.microsoft.com/office/drawing/2014/main" id="{220E4884-D18D-B99F-1BE6-0998F03178B3}"/>
                  </a:ext>
                </a:extLst>
              </p:cNvPr>
              <p:cNvPicPr>
                <a:picLocks noGrp="1" noRot="1" noChangeAspect="1" noMove="1" noResize="1" noEditPoints="1" noAdjustHandles="1" noChangeArrowheads="1" noChangeShapeType="1"/>
              </p:cNvPicPr>
              <p:nvPr/>
            </p:nvPicPr>
            <p:blipFill>
              <a:blip r:embed="rId11"/>
              <a:stretch>
                <a:fillRect/>
              </a:stretch>
            </p:blipFill>
            <p:spPr>
              <a:xfrm>
                <a:off x="9058936" y="447444"/>
                <a:ext cx="3048000" cy="171450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20" name="Section Zoom 19">
                <a:extLst>
                  <a:ext uri="{FF2B5EF4-FFF2-40B4-BE49-F238E27FC236}">
                    <a16:creationId xmlns:a16="http://schemas.microsoft.com/office/drawing/2014/main" id="{B3787CF6-5BF2-FD5C-27D7-35C8403426D7}"/>
                  </a:ext>
                </a:extLst>
              </p:cNvPr>
              <p:cNvGraphicFramePr>
                <a:graphicFrameLocks noChangeAspect="1"/>
              </p:cNvGraphicFramePr>
              <p:nvPr>
                <p:extLst>
                  <p:ext uri="{D42A27DB-BD31-4B8C-83A1-F6EECF244321}">
                    <p14:modId xmlns:p14="http://schemas.microsoft.com/office/powerpoint/2010/main" val="3442680246"/>
                  </p:ext>
                </p:extLst>
              </p:nvPr>
            </p:nvGraphicFramePr>
            <p:xfrm>
              <a:off x="1905000" y="2713902"/>
              <a:ext cx="3048000" cy="1714500"/>
            </p:xfrm>
            <a:graphic>
              <a:graphicData uri="http://schemas.microsoft.com/office/powerpoint/2016/sectionzoom">
                <psez:sectionZm>
                  <psez:sectionZmObj sectionId="{CCEABC8F-288F-428E-B342-77ADF4937239}">
                    <psez:zmPr id="{3CFE63A0-5131-4ABF-82FC-7138059B26BA}"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20" name="Section Zoom 19">
                <a:hlinkClick r:id="rId14" action="ppaction://hlinksldjump"/>
                <a:extLst>
                  <a:ext uri="{FF2B5EF4-FFF2-40B4-BE49-F238E27FC236}">
                    <a16:creationId xmlns:a16="http://schemas.microsoft.com/office/drawing/2014/main" id="{B3787CF6-5BF2-FD5C-27D7-35C8403426D7}"/>
                  </a:ext>
                </a:extLst>
              </p:cNvPr>
              <p:cNvPicPr>
                <a:picLocks noGrp="1" noRot="1" noChangeAspect="1" noMove="1" noResize="1" noEditPoints="1" noAdjustHandles="1" noChangeArrowheads="1" noChangeShapeType="1"/>
              </p:cNvPicPr>
              <p:nvPr/>
            </p:nvPicPr>
            <p:blipFill>
              <a:blip r:embed="rId13"/>
              <a:stretch>
                <a:fillRect/>
              </a:stretch>
            </p:blipFill>
            <p:spPr>
              <a:xfrm>
                <a:off x="1905000" y="2713902"/>
                <a:ext cx="3048000" cy="171450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24" name="Section Zoom 23">
                <a:extLst>
                  <a:ext uri="{FF2B5EF4-FFF2-40B4-BE49-F238E27FC236}">
                    <a16:creationId xmlns:a16="http://schemas.microsoft.com/office/drawing/2014/main" id="{077B252E-69B7-4D6A-07FB-792D74601A28}"/>
                  </a:ext>
                </a:extLst>
              </p:cNvPr>
              <p:cNvGraphicFramePr>
                <a:graphicFrameLocks noChangeAspect="1"/>
              </p:cNvGraphicFramePr>
              <p:nvPr>
                <p:extLst>
                  <p:ext uri="{D42A27DB-BD31-4B8C-83A1-F6EECF244321}">
                    <p14:modId xmlns:p14="http://schemas.microsoft.com/office/powerpoint/2010/main" val="3124556816"/>
                  </p:ext>
                </p:extLst>
              </p:nvPr>
            </p:nvGraphicFramePr>
            <p:xfrm>
              <a:off x="5045632" y="2639961"/>
              <a:ext cx="3048000" cy="1714500"/>
            </p:xfrm>
            <a:graphic>
              <a:graphicData uri="http://schemas.microsoft.com/office/powerpoint/2016/sectionzoom">
                <psez:sectionZm>
                  <psez:sectionZmObj sectionId="{D63B02A6-0BB1-4AC8-B7B7-5D13F07E6342}">
                    <psez:zmPr id="{8A960057-2C32-437B-97A8-9B5FC3BE1B95}" transitionDur="1000" showBg="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24" name="Section Zoom 23">
                <a:hlinkClick r:id="rId16" action="ppaction://hlinksldjump"/>
                <a:extLst>
                  <a:ext uri="{FF2B5EF4-FFF2-40B4-BE49-F238E27FC236}">
                    <a16:creationId xmlns:a16="http://schemas.microsoft.com/office/drawing/2014/main" id="{077B252E-69B7-4D6A-07FB-792D74601A28}"/>
                  </a:ext>
                </a:extLst>
              </p:cNvPr>
              <p:cNvPicPr>
                <a:picLocks noGrp="1" noRot="1" noChangeAspect="1" noMove="1" noResize="1" noEditPoints="1" noAdjustHandles="1" noChangeArrowheads="1" noChangeShapeType="1"/>
              </p:cNvPicPr>
              <p:nvPr/>
            </p:nvPicPr>
            <p:blipFill>
              <a:blip r:embed="rId15"/>
              <a:stretch>
                <a:fillRect/>
              </a:stretch>
            </p:blipFill>
            <p:spPr>
              <a:xfrm>
                <a:off x="5045632" y="2639961"/>
                <a:ext cx="3048000" cy="171450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26" name="Section Zoom 25">
                <a:extLst>
                  <a:ext uri="{FF2B5EF4-FFF2-40B4-BE49-F238E27FC236}">
                    <a16:creationId xmlns:a16="http://schemas.microsoft.com/office/drawing/2014/main" id="{B0B089AD-64FF-ACE7-2101-3642EC5E521E}"/>
                  </a:ext>
                </a:extLst>
              </p:cNvPr>
              <p:cNvGraphicFramePr>
                <a:graphicFrameLocks noChangeAspect="1"/>
              </p:cNvGraphicFramePr>
              <p:nvPr>
                <p:extLst>
                  <p:ext uri="{D42A27DB-BD31-4B8C-83A1-F6EECF244321}">
                    <p14:modId xmlns:p14="http://schemas.microsoft.com/office/powerpoint/2010/main" val="1306842582"/>
                  </p:ext>
                </p:extLst>
              </p:nvPr>
            </p:nvGraphicFramePr>
            <p:xfrm>
              <a:off x="8373032" y="2555721"/>
              <a:ext cx="3048000" cy="1714500"/>
            </p:xfrm>
            <a:graphic>
              <a:graphicData uri="http://schemas.microsoft.com/office/powerpoint/2016/sectionzoom">
                <psez:sectionZm>
                  <psez:sectionZmObj sectionId="{E0FF3016-3F4D-44EB-98DD-52E6D845A078}">
                    <psez:zmPr id="{1CDB2EAD-8A95-4DFF-A9D4-7BDB13DA9967}" transitionDur="1000" showBg="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26" name="Section Zoom 25">
                <a:hlinkClick r:id="rId18" action="ppaction://hlinksldjump"/>
                <a:extLst>
                  <a:ext uri="{FF2B5EF4-FFF2-40B4-BE49-F238E27FC236}">
                    <a16:creationId xmlns:a16="http://schemas.microsoft.com/office/drawing/2014/main" id="{B0B089AD-64FF-ACE7-2101-3642EC5E521E}"/>
                  </a:ext>
                </a:extLst>
              </p:cNvPr>
              <p:cNvPicPr>
                <a:picLocks noGrp="1" noRot="1" noChangeAspect="1" noMove="1" noResize="1" noEditPoints="1" noAdjustHandles="1" noChangeArrowheads="1" noChangeShapeType="1"/>
              </p:cNvPicPr>
              <p:nvPr/>
            </p:nvPicPr>
            <p:blipFill>
              <a:blip r:embed="rId17"/>
              <a:stretch>
                <a:fillRect/>
              </a:stretch>
            </p:blipFill>
            <p:spPr>
              <a:xfrm>
                <a:off x="8373032" y="2555721"/>
                <a:ext cx="3048000" cy="171450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28" name="Section Zoom 27">
                <a:extLst>
                  <a:ext uri="{FF2B5EF4-FFF2-40B4-BE49-F238E27FC236}">
                    <a16:creationId xmlns:a16="http://schemas.microsoft.com/office/drawing/2014/main" id="{F97A231F-118C-038D-252D-B06B4CBF6765}"/>
                  </a:ext>
                </a:extLst>
              </p:cNvPr>
              <p:cNvGraphicFramePr>
                <a:graphicFrameLocks noChangeAspect="1"/>
              </p:cNvGraphicFramePr>
              <p:nvPr>
                <p:extLst>
                  <p:ext uri="{D42A27DB-BD31-4B8C-83A1-F6EECF244321}">
                    <p14:modId xmlns:p14="http://schemas.microsoft.com/office/powerpoint/2010/main" val="4022562394"/>
                  </p:ext>
                </p:extLst>
              </p:nvPr>
            </p:nvGraphicFramePr>
            <p:xfrm>
              <a:off x="1984292" y="4896564"/>
              <a:ext cx="3048000" cy="1714500"/>
            </p:xfrm>
            <a:graphic>
              <a:graphicData uri="http://schemas.microsoft.com/office/powerpoint/2016/sectionzoom">
                <psez:sectionZm>
                  <psez:sectionZmObj sectionId="{4B2698CA-42EE-4CC4-853C-9E18E1F7D265}">
                    <psez:zmPr id="{E8718C66-00EE-477D-92A2-8299807F9D84}" transitionDur="1000" showBg="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28" name="Section Zoom 27">
                <a:hlinkClick r:id="rId20" action="ppaction://hlinksldjump"/>
                <a:extLst>
                  <a:ext uri="{FF2B5EF4-FFF2-40B4-BE49-F238E27FC236}">
                    <a16:creationId xmlns:a16="http://schemas.microsoft.com/office/drawing/2014/main" id="{F97A231F-118C-038D-252D-B06B4CBF6765}"/>
                  </a:ext>
                </a:extLst>
              </p:cNvPr>
              <p:cNvPicPr>
                <a:picLocks noGrp="1" noRot="1" noChangeAspect="1" noMove="1" noResize="1" noEditPoints="1" noAdjustHandles="1" noChangeArrowheads="1" noChangeShapeType="1"/>
              </p:cNvPicPr>
              <p:nvPr/>
            </p:nvPicPr>
            <p:blipFill>
              <a:blip r:embed="rId19"/>
              <a:stretch>
                <a:fillRect/>
              </a:stretch>
            </p:blipFill>
            <p:spPr>
              <a:xfrm>
                <a:off x="1984292" y="4896564"/>
                <a:ext cx="3048000" cy="171450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30" name="Section Zoom 29">
                <a:extLst>
                  <a:ext uri="{FF2B5EF4-FFF2-40B4-BE49-F238E27FC236}">
                    <a16:creationId xmlns:a16="http://schemas.microsoft.com/office/drawing/2014/main" id="{F6285FD2-FEEA-161B-1795-486BB50F3D3A}"/>
                  </a:ext>
                </a:extLst>
              </p:cNvPr>
              <p:cNvGraphicFramePr>
                <a:graphicFrameLocks noChangeAspect="1"/>
              </p:cNvGraphicFramePr>
              <p:nvPr>
                <p:extLst>
                  <p:ext uri="{D42A27DB-BD31-4B8C-83A1-F6EECF244321}">
                    <p14:modId xmlns:p14="http://schemas.microsoft.com/office/powerpoint/2010/main" val="2358357935"/>
                  </p:ext>
                </p:extLst>
              </p:nvPr>
            </p:nvGraphicFramePr>
            <p:xfrm>
              <a:off x="5151397" y="4815860"/>
              <a:ext cx="3048000" cy="1714500"/>
            </p:xfrm>
            <a:graphic>
              <a:graphicData uri="http://schemas.microsoft.com/office/powerpoint/2016/sectionzoom">
                <psez:sectionZm>
                  <psez:sectionZmObj sectionId="{09A56E29-4565-450B-BECA-292F25A80071}">
                    <psez:zmPr id="{05EE2113-8FFB-4A23-AE35-63705FDA1568}" transitionDur="1000" showBg="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30" name="Section Zoom 29">
                <a:hlinkClick r:id="rId22" action="ppaction://hlinksldjump"/>
                <a:extLst>
                  <a:ext uri="{FF2B5EF4-FFF2-40B4-BE49-F238E27FC236}">
                    <a16:creationId xmlns:a16="http://schemas.microsoft.com/office/drawing/2014/main" id="{F6285FD2-FEEA-161B-1795-486BB50F3D3A}"/>
                  </a:ext>
                </a:extLst>
              </p:cNvPr>
              <p:cNvPicPr>
                <a:picLocks noGrp="1" noRot="1" noChangeAspect="1" noMove="1" noResize="1" noEditPoints="1" noAdjustHandles="1" noChangeArrowheads="1" noChangeShapeType="1"/>
              </p:cNvPicPr>
              <p:nvPr/>
            </p:nvPicPr>
            <p:blipFill>
              <a:blip r:embed="rId21"/>
              <a:stretch>
                <a:fillRect/>
              </a:stretch>
            </p:blipFill>
            <p:spPr>
              <a:xfrm>
                <a:off x="5151397" y="4815860"/>
                <a:ext cx="3048000" cy="171450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32" name="Section Zoom 31">
                <a:extLst>
                  <a:ext uri="{FF2B5EF4-FFF2-40B4-BE49-F238E27FC236}">
                    <a16:creationId xmlns:a16="http://schemas.microsoft.com/office/drawing/2014/main" id="{5CBA455D-B07D-7382-C78D-5514D1F77EB1}"/>
                  </a:ext>
                </a:extLst>
              </p:cNvPr>
              <p:cNvGraphicFramePr>
                <a:graphicFrameLocks noChangeAspect="1"/>
              </p:cNvGraphicFramePr>
              <p:nvPr>
                <p:extLst>
                  <p:ext uri="{D42A27DB-BD31-4B8C-83A1-F6EECF244321}">
                    <p14:modId xmlns:p14="http://schemas.microsoft.com/office/powerpoint/2010/main" val="2141524723"/>
                  </p:ext>
                </p:extLst>
              </p:nvPr>
            </p:nvGraphicFramePr>
            <p:xfrm>
              <a:off x="8373032" y="4696056"/>
              <a:ext cx="3048000" cy="1714500"/>
            </p:xfrm>
            <a:graphic>
              <a:graphicData uri="http://schemas.microsoft.com/office/powerpoint/2016/sectionzoom">
                <psez:sectionZm>
                  <psez:sectionZmObj sectionId="{4F6F3F8E-C1BB-4453-9412-725435DAB1E2}">
                    <psez:zmPr id="{CD35AA8E-D94E-48C3-9E0E-F96E3D35F900}" transitionDur="1000" showBg="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p:pic>
            <p:nvPicPr>
              <p:cNvPr id="32" name="Section Zoom 31">
                <a:hlinkClick r:id="rId24" action="ppaction://hlinksldjump"/>
                <a:extLst>
                  <a:ext uri="{FF2B5EF4-FFF2-40B4-BE49-F238E27FC236}">
                    <a16:creationId xmlns:a16="http://schemas.microsoft.com/office/drawing/2014/main" id="{5CBA455D-B07D-7382-C78D-5514D1F77EB1}"/>
                  </a:ext>
                </a:extLst>
              </p:cNvPr>
              <p:cNvPicPr>
                <a:picLocks noGrp="1" noRot="1" noChangeAspect="1" noMove="1" noResize="1" noEditPoints="1" noAdjustHandles="1" noChangeArrowheads="1" noChangeShapeType="1"/>
              </p:cNvPicPr>
              <p:nvPr/>
            </p:nvPicPr>
            <p:blipFill>
              <a:blip r:embed="rId23"/>
              <a:stretch>
                <a:fillRect/>
              </a:stretch>
            </p:blipFill>
            <p:spPr>
              <a:xfrm>
                <a:off x="8373032" y="4696056"/>
                <a:ext cx="3048000" cy="1714500"/>
              </a:xfrm>
              <a:prstGeom prst="rect">
                <a:avLst/>
              </a:prstGeom>
            </p:spPr>
          </p:pic>
        </mc:Fallback>
      </mc:AlternateContent>
    </p:spTree>
    <p:extLst>
      <p:ext uri="{BB962C8B-B14F-4D97-AF65-F5344CB8AC3E}">
        <p14:creationId xmlns:p14="http://schemas.microsoft.com/office/powerpoint/2010/main" val="75647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B8100D7-1940-2F90-27BA-2A4277E634C0}"/>
              </a:ext>
            </a:extLst>
          </p:cNvPr>
          <p:cNvSpPr/>
          <p:nvPr/>
        </p:nvSpPr>
        <p:spPr>
          <a:xfrm>
            <a:off x="3109912" y="585785"/>
            <a:ext cx="5972175" cy="5686425"/>
          </a:xfrm>
          <a:prstGeom prst="ellipse">
            <a:avLst/>
          </a:prstGeom>
          <a:solidFill>
            <a:srgbClr val="2B3C58">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709987" y="3044278"/>
            <a:ext cx="5000624" cy="769441"/>
          </a:xfrm>
          <a:prstGeom prst="rect">
            <a:avLst/>
          </a:prstGeom>
          <a:noFill/>
        </p:spPr>
        <p:txBody>
          <a:bodyPr wrap="square" rtlCol="0">
            <a:spAutoFit/>
          </a:bodyPr>
          <a:lstStyle/>
          <a:p>
            <a:r>
              <a:rPr lang="en-US" sz="4400" dirty="0">
                <a:solidFill>
                  <a:schemeClr val="bg1"/>
                </a:solidFill>
                <a:latin typeface="Cooper Black" panose="0208090404030B020404" pitchFamily="18" charset="0"/>
              </a:rPr>
              <a:t>INTRODUCTION</a:t>
            </a:r>
            <a:endParaRPr lang="en-IN" sz="4400" dirty="0">
              <a:solidFill>
                <a:schemeClr val="bg1"/>
              </a:solidFill>
              <a:latin typeface="Cooper Black" panose="0208090404030B020404" pitchFamily="18" charset="0"/>
            </a:endParaRPr>
          </a:p>
        </p:txBody>
      </p:sp>
      <p:pic>
        <p:nvPicPr>
          <p:cNvPr id="6" name="Graphic 5" descr="Lightbulb">
            <a:extLst>
              <a:ext uri="{FF2B5EF4-FFF2-40B4-BE49-F238E27FC236}">
                <a16:creationId xmlns:a16="http://schemas.microsoft.com/office/drawing/2014/main" id="{4827247C-8144-D58D-D4A6-C69F6083EC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3846" y="999972"/>
            <a:ext cx="2044306" cy="2044306"/>
          </a:xfrm>
          <a:prstGeom prst="rect">
            <a:avLst/>
          </a:prstGeom>
        </p:spPr>
      </p:pic>
    </p:spTree>
    <p:extLst>
      <p:ext uri="{BB962C8B-B14F-4D97-AF65-F5344CB8AC3E}">
        <p14:creationId xmlns:p14="http://schemas.microsoft.com/office/powerpoint/2010/main" val="2327523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80ECA4-179D-459D-8CF9-9CF560C96BD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65000"/>
                    </a14:imgEffect>
                  </a14:imgLayer>
                </a14:imgProps>
              </a:ext>
            </a:extLst>
          </a:blip>
          <a:srcRect t="7813" b="7813"/>
          <a:stretch/>
        </p:blipFill>
        <p:spPr>
          <a:xfrm>
            <a:off x="0" y="-10645"/>
            <a:ext cx="12192000" cy="6857999"/>
          </a:xfrm>
          <a:prstGeom prst="rect">
            <a:avLst/>
          </a:prstGeom>
        </p:spPr>
      </p:pic>
      <p:sp>
        <p:nvSpPr>
          <p:cNvPr id="2" name="Oval 1">
            <a:extLst>
              <a:ext uri="{FF2B5EF4-FFF2-40B4-BE49-F238E27FC236}">
                <a16:creationId xmlns:a16="http://schemas.microsoft.com/office/drawing/2014/main" id="{909B364A-B73A-E86A-31EB-6356EEF24A39}"/>
              </a:ext>
            </a:extLst>
          </p:cNvPr>
          <p:cNvSpPr/>
          <p:nvPr/>
        </p:nvSpPr>
        <p:spPr>
          <a:xfrm>
            <a:off x="-1905000" y="-4812778"/>
            <a:ext cx="16002000" cy="15811499"/>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143930" y="1717326"/>
            <a:ext cx="6609670" cy="923330"/>
          </a:xfrm>
          <a:prstGeom prst="rect">
            <a:avLst/>
          </a:prstGeom>
          <a:noFill/>
          <a:effectLst>
            <a:outerShdw blurRad="50800" dist="50800" dir="5400000" algn="ctr" rotWithShape="0">
              <a:srgbClr val="000000"/>
            </a:outerShdw>
          </a:effectLst>
        </p:spPr>
        <p:txBody>
          <a:bodyPr wrap="square" rtlCol="0">
            <a:spAutoFit/>
          </a:bodyPr>
          <a:lstStyle/>
          <a:p>
            <a:r>
              <a:rPr lang="en-US" sz="5400" dirty="0">
                <a:solidFill>
                  <a:schemeClr val="bg1"/>
                </a:solidFill>
                <a:effectLst>
                  <a:outerShdw blurRad="279400" sx="102000" sy="102000" algn="ctr" rotWithShape="0">
                    <a:prstClr val="black">
                      <a:alpha val="34000"/>
                    </a:prstClr>
                  </a:outerShdw>
                </a:effectLst>
                <a:latin typeface="Cooper Black" panose="0208090404030B020404" pitchFamily="18" charset="0"/>
              </a:rPr>
              <a:t>INTRODUCTION</a:t>
            </a:r>
            <a:endParaRPr lang="en-IN" sz="5400" dirty="0">
              <a:solidFill>
                <a:schemeClr val="bg1"/>
              </a:solidFill>
              <a:effectLst>
                <a:outerShdw blurRad="279400" sx="102000" sy="102000" algn="ctr" rotWithShape="0">
                  <a:prstClr val="black">
                    <a:alpha val="34000"/>
                  </a:prstClr>
                </a:outerShdw>
              </a:effectLst>
              <a:latin typeface="Cooper Black" panose="0208090404030B020404" pitchFamily="18" charset="0"/>
            </a:endParaRPr>
          </a:p>
        </p:txBody>
      </p:sp>
      <p:pic>
        <p:nvPicPr>
          <p:cNvPr id="5" name="Graphic 4" descr="Lightbulb">
            <a:extLst>
              <a:ext uri="{FF2B5EF4-FFF2-40B4-BE49-F238E27FC236}">
                <a16:creationId xmlns:a16="http://schemas.microsoft.com/office/drawing/2014/main" id="{6E27EACD-129A-E342-3755-E61C4642AD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6323" y="237972"/>
            <a:ext cx="1479354" cy="1479354"/>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A53B38CD-0CE2-0505-5003-BF3625CB97C3}"/>
              </a:ext>
            </a:extLst>
          </p:cNvPr>
          <p:cNvSpPr txBox="1"/>
          <p:nvPr/>
        </p:nvSpPr>
        <p:spPr>
          <a:xfrm>
            <a:off x="2988663" y="3418355"/>
            <a:ext cx="6609670" cy="369332"/>
          </a:xfrm>
          <a:prstGeom prst="rect">
            <a:avLst/>
          </a:prstGeom>
          <a:noFill/>
        </p:spPr>
        <p:txBody>
          <a:bodyPr wrap="square" rtlCol="0">
            <a:spAutoFit/>
          </a:bodyPr>
          <a:lstStyle/>
          <a:p>
            <a:endParaRPr lang="en-IN" dirty="0">
              <a:solidFill>
                <a:schemeClr val="bg1"/>
              </a:solidFill>
            </a:endParaRPr>
          </a:p>
        </p:txBody>
      </p:sp>
      <p:sp>
        <p:nvSpPr>
          <p:cNvPr id="11" name="Rectangle: Rounded Corners 10">
            <a:extLst>
              <a:ext uri="{FF2B5EF4-FFF2-40B4-BE49-F238E27FC236}">
                <a16:creationId xmlns:a16="http://schemas.microsoft.com/office/drawing/2014/main" id="{DBFA5ADA-FE57-BBFF-7F43-C01F37869A9D}"/>
              </a:ext>
            </a:extLst>
          </p:cNvPr>
          <p:cNvSpPr/>
          <p:nvPr/>
        </p:nvSpPr>
        <p:spPr>
          <a:xfrm>
            <a:off x="2467487" y="2721354"/>
            <a:ext cx="6946900" cy="3009900"/>
          </a:xfrm>
          <a:prstGeom prst="roundRect">
            <a:avLst>
              <a:gd name="adj" fmla="val 12870"/>
            </a:avLst>
          </a:prstGeom>
          <a:solidFill>
            <a:schemeClr val="dk1">
              <a:alpha val="62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bg1"/>
                </a:solidFill>
              </a:rPr>
              <a:t>A smart home is a residence with internet-connected devices enabling remote control and automation of household systems. </a:t>
            </a:r>
          </a:p>
          <a:p>
            <a:endParaRPr lang="en-US" dirty="0">
              <a:solidFill>
                <a:schemeClr val="bg1"/>
              </a:solidFill>
            </a:endParaRP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Managed via smartphones, voice assistants, or central hubs, these technologies improve convenience, security, and energy efficiency. Common smart devices include thermostats, lighting, cameras, locks, and appliances, all working together to create a personalized and automated living experience..</a:t>
            </a:r>
            <a:endParaRPr lang="en-IN" dirty="0">
              <a:solidFill>
                <a:schemeClr val="bg1"/>
              </a:solidFill>
            </a:endParaRPr>
          </a:p>
          <a:p>
            <a:pPr algn="ctr"/>
            <a:endParaRPr lang="en-IN" dirty="0"/>
          </a:p>
        </p:txBody>
      </p:sp>
      <p:sp useBgFill="1">
        <p:nvSpPr>
          <p:cNvPr id="14" name="Rectangle: Rounded Corners 13">
            <a:extLst>
              <a:ext uri="{FF2B5EF4-FFF2-40B4-BE49-F238E27FC236}">
                <a16:creationId xmlns:a16="http://schemas.microsoft.com/office/drawing/2014/main" id="{EFD852DF-36FB-5372-3CD7-BD58967C5346}"/>
              </a:ext>
            </a:extLst>
          </p:cNvPr>
          <p:cNvSpPr/>
          <p:nvPr/>
        </p:nvSpPr>
        <p:spPr>
          <a:xfrm>
            <a:off x="-272230" y="-117096"/>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5" name="Rectangle: Rounded Corners 14">
            <a:extLst>
              <a:ext uri="{FF2B5EF4-FFF2-40B4-BE49-F238E27FC236}">
                <a16:creationId xmlns:a16="http://schemas.microsoft.com/office/drawing/2014/main" id="{DDF131CB-6F24-AA28-8012-1C68C78AF6D3}"/>
              </a:ext>
            </a:extLst>
          </p:cNvPr>
          <p:cNvSpPr/>
          <p:nvPr/>
        </p:nvSpPr>
        <p:spPr>
          <a:xfrm>
            <a:off x="550263" y="468956"/>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6" name="Rectangle: Rounded Corners 15">
            <a:extLst>
              <a:ext uri="{FF2B5EF4-FFF2-40B4-BE49-F238E27FC236}">
                <a16:creationId xmlns:a16="http://schemas.microsoft.com/office/drawing/2014/main" id="{D78D787C-5337-11D5-F4EC-FEA3D3775865}"/>
              </a:ext>
            </a:extLst>
          </p:cNvPr>
          <p:cNvSpPr/>
          <p:nvPr/>
        </p:nvSpPr>
        <p:spPr>
          <a:xfrm>
            <a:off x="1406759" y="977649"/>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0" name="Rectangle: Rounded Corners 19">
            <a:extLst>
              <a:ext uri="{FF2B5EF4-FFF2-40B4-BE49-F238E27FC236}">
                <a16:creationId xmlns:a16="http://schemas.microsoft.com/office/drawing/2014/main" id="{4F3DB170-158E-7B2F-B258-508CD465FE5D}"/>
              </a:ext>
            </a:extLst>
          </p:cNvPr>
          <p:cNvSpPr/>
          <p:nvPr/>
        </p:nvSpPr>
        <p:spPr>
          <a:xfrm>
            <a:off x="10131737" y="1409209"/>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1" name="Rectangle: Rounded Corners 20">
            <a:extLst>
              <a:ext uri="{FF2B5EF4-FFF2-40B4-BE49-F238E27FC236}">
                <a16:creationId xmlns:a16="http://schemas.microsoft.com/office/drawing/2014/main" id="{1027092A-958C-F9DF-F03C-7D5FA9E68736}"/>
              </a:ext>
            </a:extLst>
          </p:cNvPr>
          <p:cNvSpPr/>
          <p:nvPr/>
        </p:nvSpPr>
        <p:spPr>
          <a:xfrm>
            <a:off x="10954230" y="1995261"/>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2" name="Rectangle: Rounded Corners 21">
            <a:extLst>
              <a:ext uri="{FF2B5EF4-FFF2-40B4-BE49-F238E27FC236}">
                <a16:creationId xmlns:a16="http://schemas.microsoft.com/office/drawing/2014/main" id="{FC50D36B-989E-A0BC-8A6C-87A0D576D318}"/>
              </a:ext>
            </a:extLst>
          </p:cNvPr>
          <p:cNvSpPr/>
          <p:nvPr/>
        </p:nvSpPr>
        <p:spPr>
          <a:xfrm>
            <a:off x="11833539" y="2540480"/>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02343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autoRev="1" fill="hold" grpId="0" nodeType="withEffect">
                                  <p:stCondLst>
                                    <p:cond delay="0"/>
                                  </p:stCondLst>
                                  <p:childTnLst>
                                    <p:animMotion origin="layout" path="M -2.70833E-6 2.96296E-6 L -2.70833E-6 0.25 " pathEditMode="relative" rAng="0" ptsTypes="AA">
                                      <p:cBhvr>
                                        <p:cTn id="6" dur="2000" fill="hold"/>
                                        <p:tgtEl>
                                          <p:spTgt spid="14"/>
                                        </p:tgtEl>
                                        <p:attrNameLst>
                                          <p:attrName>ppt_x</p:attrName>
                                          <p:attrName>ppt_y</p:attrName>
                                        </p:attrNameLst>
                                      </p:cBhvr>
                                      <p:rCtr x="0" y="12500"/>
                                    </p:animMotion>
                                  </p:childTnLst>
                                </p:cTn>
                              </p:par>
                              <p:par>
                                <p:cTn id="7" presetID="42" presetClass="path" presetSubtype="0" accel="50000" decel="50000" autoRev="1" fill="hold" grpId="0" nodeType="withEffect">
                                  <p:stCondLst>
                                    <p:cond delay="500"/>
                                  </p:stCondLst>
                                  <p:childTnLst>
                                    <p:animMotion origin="layout" path="M -6.25E-7 -3.7037E-6 L -6.25E-7 0.25 " pathEditMode="relative" rAng="0" ptsTypes="AA">
                                      <p:cBhvr>
                                        <p:cTn id="8" dur="2000" fill="hold"/>
                                        <p:tgtEl>
                                          <p:spTgt spid="15"/>
                                        </p:tgtEl>
                                        <p:attrNameLst>
                                          <p:attrName>ppt_x</p:attrName>
                                          <p:attrName>ppt_y</p:attrName>
                                        </p:attrNameLst>
                                      </p:cBhvr>
                                      <p:rCtr x="0" y="12500"/>
                                    </p:animMotion>
                                  </p:childTnLst>
                                </p:cTn>
                              </p:par>
                              <p:par>
                                <p:cTn id="9" presetID="42" presetClass="path" presetSubtype="0" accel="50000" decel="50000" autoRev="1" fill="hold" grpId="0" nodeType="withEffect">
                                  <p:stCondLst>
                                    <p:cond delay="1000"/>
                                  </p:stCondLst>
                                  <p:childTnLst>
                                    <p:animMotion origin="layout" path="M -2.91667E-6 7.40741E-7 L -2.91667E-6 0.25 " pathEditMode="relative" rAng="0" ptsTypes="AA">
                                      <p:cBhvr>
                                        <p:cTn id="10" dur="2000" fill="hold"/>
                                        <p:tgtEl>
                                          <p:spTgt spid="16"/>
                                        </p:tgtEl>
                                        <p:attrNameLst>
                                          <p:attrName>ppt_x</p:attrName>
                                          <p:attrName>ppt_y</p:attrName>
                                        </p:attrNameLst>
                                      </p:cBhvr>
                                      <p:rCtr x="0" y="12500"/>
                                    </p:animMotion>
                                  </p:childTnLst>
                                </p:cTn>
                              </p:par>
                              <p:par>
                                <p:cTn id="11" presetID="64" presetClass="path" presetSubtype="0" accel="50000" decel="50000" autoRev="1" fill="hold" grpId="0" nodeType="withEffect">
                                  <p:stCondLst>
                                    <p:cond delay="1000"/>
                                  </p:stCondLst>
                                  <p:childTnLst>
                                    <p:animMotion origin="layout" path="M -1.25E-6 2.96296E-6 L -1.25E-6 -0.25 " pathEditMode="relative" rAng="0" ptsTypes="AA">
                                      <p:cBhvr>
                                        <p:cTn id="12" dur="2000" fill="hold"/>
                                        <p:tgtEl>
                                          <p:spTgt spid="22"/>
                                        </p:tgtEl>
                                        <p:attrNameLst>
                                          <p:attrName>ppt_x</p:attrName>
                                          <p:attrName>ppt_y</p:attrName>
                                        </p:attrNameLst>
                                      </p:cBhvr>
                                      <p:rCtr x="0" y="-12500"/>
                                    </p:animMotion>
                                  </p:childTnLst>
                                </p:cTn>
                              </p:par>
                              <p:par>
                                <p:cTn id="13" presetID="64" presetClass="path" presetSubtype="0" accel="50000" decel="50000" autoRev="1" fill="hold" grpId="0" nodeType="withEffect">
                                  <p:stCondLst>
                                    <p:cond delay="500"/>
                                  </p:stCondLst>
                                  <p:childTnLst>
                                    <p:animMotion origin="layout" path="M 0 0 L 0 -0.25 E" pathEditMode="relative" ptsTypes="">
                                      <p:cBhvr>
                                        <p:cTn id="14" dur="2000" fill="hold"/>
                                        <p:tgtEl>
                                          <p:spTgt spid="21"/>
                                        </p:tgtEl>
                                        <p:attrNameLst>
                                          <p:attrName>ppt_x</p:attrName>
                                          <p:attrName>ppt_y</p:attrName>
                                        </p:attrNameLst>
                                      </p:cBhvr>
                                    </p:animMotion>
                                  </p:childTnLst>
                                </p:cTn>
                              </p:par>
                              <p:par>
                                <p:cTn id="15" presetID="64" presetClass="path" presetSubtype="0" accel="50000" decel="50000" autoRev="1" fill="hold" grpId="0" nodeType="withEffect">
                                  <p:stCondLst>
                                    <p:cond delay="0"/>
                                  </p:stCondLst>
                                  <p:childTnLst>
                                    <p:animMotion origin="layout" path="M 0 0 L 0 -0.25 E" pathEditMode="relative" ptsTypes="">
                                      <p:cBhvr>
                                        <p:cTn id="16"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80ECA4-179D-459D-8CF9-9CF560C96BD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65000"/>
                    </a14:imgEffect>
                  </a14:imgLayer>
                </a14:imgProps>
              </a:ext>
            </a:extLst>
          </a:blip>
          <a:srcRect t="7813" b="7813"/>
          <a:stretch/>
        </p:blipFill>
        <p:spPr>
          <a:xfrm>
            <a:off x="0" y="32763"/>
            <a:ext cx="12192000" cy="6857999"/>
          </a:xfrm>
          <a:prstGeom prst="rect">
            <a:avLst/>
          </a:prstGeom>
        </p:spPr>
      </p:pic>
      <p:sp>
        <p:nvSpPr>
          <p:cNvPr id="4" name="TextBox 3">
            <a:extLst>
              <a:ext uri="{FF2B5EF4-FFF2-40B4-BE49-F238E27FC236}">
                <a16:creationId xmlns:a16="http://schemas.microsoft.com/office/drawing/2014/main" id="{15574780-A29A-F7A9-7757-173D234E0A66}"/>
              </a:ext>
            </a:extLst>
          </p:cNvPr>
          <p:cNvSpPr txBox="1"/>
          <p:nvPr/>
        </p:nvSpPr>
        <p:spPr>
          <a:xfrm>
            <a:off x="378407" y="208208"/>
            <a:ext cx="6609670" cy="769441"/>
          </a:xfrm>
          <a:prstGeom prst="rect">
            <a:avLst/>
          </a:prstGeom>
          <a:noFill/>
          <a:effectLst>
            <a:outerShdw blurRad="50800" dist="50800" dir="5400000" algn="ctr" rotWithShape="0">
              <a:srgbClr val="000000"/>
            </a:outerShdw>
          </a:effectLst>
        </p:spPr>
        <p:txBody>
          <a:bodyPr wrap="square" rtlCol="0">
            <a:spAutoFit/>
          </a:bodyPr>
          <a:lstStyle/>
          <a:p>
            <a:r>
              <a:rPr lang="en-US" sz="4400" dirty="0">
                <a:solidFill>
                  <a:schemeClr val="bg1"/>
                </a:solidFill>
                <a:effectLst>
                  <a:outerShdw blurRad="279400" sx="102000" sy="102000" algn="ctr" rotWithShape="0">
                    <a:prstClr val="black">
                      <a:alpha val="34000"/>
                    </a:prstClr>
                  </a:outerShdw>
                </a:effectLst>
                <a:latin typeface="Cooper Black" panose="0208090404030B020404" pitchFamily="18" charset="0"/>
              </a:rPr>
              <a:t>INTRODUCTION</a:t>
            </a:r>
            <a:endParaRPr lang="en-IN" sz="4400" dirty="0">
              <a:solidFill>
                <a:schemeClr val="bg1"/>
              </a:solidFill>
              <a:effectLst>
                <a:outerShdw blurRad="279400" sx="102000" sy="102000" algn="ctr" rotWithShape="0">
                  <a:prstClr val="black">
                    <a:alpha val="34000"/>
                  </a:prstClr>
                </a:outerShdw>
              </a:effectLst>
              <a:latin typeface="Cooper Black" panose="0208090404030B020404" pitchFamily="18" charset="0"/>
            </a:endParaRPr>
          </a:p>
        </p:txBody>
      </p:sp>
      <p:pic>
        <p:nvPicPr>
          <p:cNvPr id="5" name="Graphic 4" descr="Lightbulb">
            <a:extLst>
              <a:ext uri="{FF2B5EF4-FFF2-40B4-BE49-F238E27FC236}">
                <a16:creationId xmlns:a16="http://schemas.microsoft.com/office/drawing/2014/main" id="{6E27EACD-129A-E342-3755-E61C4642AD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8723" y="-1948343"/>
            <a:ext cx="1479354" cy="1479354"/>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A53B38CD-0CE2-0505-5003-BF3625CB97C3}"/>
              </a:ext>
            </a:extLst>
          </p:cNvPr>
          <p:cNvSpPr txBox="1"/>
          <p:nvPr/>
        </p:nvSpPr>
        <p:spPr>
          <a:xfrm>
            <a:off x="2988663" y="3418355"/>
            <a:ext cx="6609670" cy="369332"/>
          </a:xfrm>
          <a:prstGeom prst="rect">
            <a:avLst/>
          </a:prstGeom>
          <a:noFill/>
        </p:spPr>
        <p:txBody>
          <a:bodyPr wrap="square" rtlCol="0">
            <a:spAutoFit/>
          </a:bodyPr>
          <a:lstStyle/>
          <a:p>
            <a:endParaRPr lang="en-IN" dirty="0">
              <a:solidFill>
                <a:schemeClr val="bg1"/>
              </a:solidFill>
            </a:endParaRPr>
          </a:p>
        </p:txBody>
      </p:sp>
      <p:sp useBgFill="1">
        <p:nvSpPr>
          <p:cNvPr id="6" name="Rectangle: Rounded Corners 5">
            <a:extLst>
              <a:ext uri="{FF2B5EF4-FFF2-40B4-BE49-F238E27FC236}">
                <a16:creationId xmlns:a16="http://schemas.microsoft.com/office/drawing/2014/main" id="{5C5C7622-C150-F556-60FD-DFF3A6C39C95}"/>
              </a:ext>
            </a:extLst>
          </p:cNvPr>
          <p:cNvSpPr/>
          <p:nvPr/>
        </p:nvSpPr>
        <p:spPr>
          <a:xfrm>
            <a:off x="-2921030" y="-117096"/>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72B1104A-201C-5587-0847-7C5AAF2C281D}"/>
              </a:ext>
            </a:extLst>
          </p:cNvPr>
          <p:cNvSpPr/>
          <p:nvPr/>
        </p:nvSpPr>
        <p:spPr>
          <a:xfrm>
            <a:off x="-2098537" y="468956"/>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7F5D8797-D304-69F2-A55A-6013666CCCB9}"/>
              </a:ext>
            </a:extLst>
          </p:cNvPr>
          <p:cNvSpPr/>
          <p:nvPr/>
        </p:nvSpPr>
        <p:spPr>
          <a:xfrm>
            <a:off x="-1242041" y="977649"/>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2" name="Rectangle: Rounded Corners 11">
            <a:extLst>
              <a:ext uri="{FF2B5EF4-FFF2-40B4-BE49-F238E27FC236}">
                <a16:creationId xmlns:a16="http://schemas.microsoft.com/office/drawing/2014/main" id="{120F25B9-C580-0D60-1A9E-A6D9C9872F34}"/>
              </a:ext>
            </a:extLst>
          </p:cNvPr>
          <p:cNvSpPr/>
          <p:nvPr/>
        </p:nvSpPr>
        <p:spPr>
          <a:xfrm>
            <a:off x="12707850" y="1409209"/>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3" name="Rectangle: Rounded Corners 12">
            <a:extLst>
              <a:ext uri="{FF2B5EF4-FFF2-40B4-BE49-F238E27FC236}">
                <a16:creationId xmlns:a16="http://schemas.microsoft.com/office/drawing/2014/main" id="{8BD1651B-E08F-D58F-D7C5-44E40D7B560A}"/>
              </a:ext>
            </a:extLst>
          </p:cNvPr>
          <p:cNvSpPr/>
          <p:nvPr/>
        </p:nvSpPr>
        <p:spPr>
          <a:xfrm>
            <a:off x="13530343" y="1995261"/>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7" name="Rectangle: Rounded Corners 16">
            <a:extLst>
              <a:ext uri="{FF2B5EF4-FFF2-40B4-BE49-F238E27FC236}">
                <a16:creationId xmlns:a16="http://schemas.microsoft.com/office/drawing/2014/main" id="{375F7145-7659-DA04-D29A-66646CCE090F}"/>
              </a:ext>
            </a:extLst>
          </p:cNvPr>
          <p:cNvSpPr/>
          <p:nvPr/>
        </p:nvSpPr>
        <p:spPr>
          <a:xfrm>
            <a:off x="14386839" y="2503954"/>
            <a:ext cx="736600" cy="43434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19A1C0BB-FB99-6320-910F-77B95E5A7050}"/>
              </a:ext>
            </a:extLst>
          </p:cNvPr>
          <p:cNvSpPr/>
          <p:nvPr/>
        </p:nvSpPr>
        <p:spPr>
          <a:xfrm>
            <a:off x="2467487" y="7474959"/>
            <a:ext cx="6946900" cy="3009900"/>
          </a:xfrm>
          <a:prstGeom prst="roundRect">
            <a:avLst>
              <a:gd name="adj" fmla="val 12870"/>
            </a:avLst>
          </a:prstGeom>
          <a:solidFill>
            <a:schemeClr val="dk1">
              <a:alpha val="62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buFont typeface="Wingdings" panose="05000000000000000000" pitchFamily="2" charset="2"/>
              <a:buChar char="Ø"/>
            </a:pPr>
            <a:r>
              <a:rPr lang="en-US" dirty="0">
                <a:solidFill>
                  <a:schemeClr val="bg1"/>
                </a:solidFill>
              </a:rPr>
              <a:t>A smart home is a residence with internet-connected devices enabling remote control and automation of household systems. </a:t>
            </a:r>
          </a:p>
          <a:p>
            <a:endParaRPr lang="en-US" dirty="0">
              <a:solidFill>
                <a:schemeClr val="bg1"/>
              </a:solidFill>
            </a:endParaRP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Managed via smartphones, voice assistants, or central hubs, these technologies improve convenience, security, and energy efficiency. Common smart devices include thermostats, lighting, cameras, locks, and appliances, all working together to create a personalized and automated living experience..</a:t>
            </a:r>
            <a:endParaRPr lang="en-IN" dirty="0">
              <a:solidFill>
                <a:schemeClr val="bg1"/>
              </a:solidFill>
            </a:endParaRPr>
          </a:p>
          <a:p>
            <a:pPr algn="ctr"/>
            <a:endParaRPr lang="en-IN" dirty="0"/>
          </a:p>
        </p:txBody>
      </p:sp>
      <p:sp>
        <p:nvSpPr>
          <p:cNvPr id="3" name="Rectangle: Rounded Corners 2">
            <a:extLst>
              <a:ext uri="{FF2B5EF4-FFF2-40B4-BE49-F238E27FC236}">
                <a16:creationId xmlns:a16="http://schemas.microsoft.com/office/drawing/2014/main" id="{4E749E27-553C-4BDD-4941-4C658FAEF071}"/>
              </a:ext>
            </a:extLst>
          </p:cNvPr>
          <p:cNvSpPr/>
          <p:nvPr/>
        </p:nvSpPr>
        <p:spPr>
          <a:xfrm>
            <a:off x="1792935" y="1884656"/>
            <a:ext cx="8296004" cy="4099099"/>
          </a:xfrm>
          <a:prstGeom prst="roundRect">
            <a:avLst>
              <a:gd name="adj" fmla="val 12870"/>
            </a:avLst>
          </a:prstGeom>
          <a:solidFill>
            <a:schemeClr val="dk1">
              <a:alpha val="62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2400" dirty="0"/>
              <a:t>Our project combines AI, IoT, and Home Automation to deliver a seamless user experience by enabling smart devices to communicate and adapt to user preferences. AI analyzes data from IoT sensors, automating tasks like lighting and security. The system continuously learns and optimizes routines, providing personalized, efficient, and intuitive home management.</a:t>
            </a:r>
            <a:endParaRPr lang="en-IN" sz="2400" dirty="0"/>
          </a:p>
        </p:txBody>
      </p:sp>
    </p:spTree>
    <p:extLst>
      <p:ext uri="{BB962C8B-B14F-4D97-AF65-F5344CB8AC3E}">
        <p14:creationId xmlns:p14="http://schemas.microsoft.com/office/powerpoint/2010/main" val="1502608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5E-6 2.96296E-6 L -5E-6 0.25 " pathEditMode="relative" rAng="0" ptsTypes="AA">
                                      <p:cBhvr>
                                        <p:cTn id="6" dur="2000" fill="hold"/>
                                        <p:tgtEl>
                                          <p:spTgt spid="6"/>
                                        </p:tgtEl>
                                        <p:attrNameLst>
                                          <p:attrName>ppt_x</p:attrName>
                                          <p:attrName>ppt_y</p:attrName>
                                        </p:attrNameLst>
                                      </p:cBhvr>
                                      <p:rCtr x="0" y="12500"/>
                                    </p:animMotion>
                                  </p:childTnLst>
                                </p:cTn>
                              </p:par>
                              <p:par>
                                <p:cTn id="7" presetID="42" presetClass="path" presetSubtype="0" repeatCount="indefinite" accel="50000" decel="50000" autoRev="1" fill="hold" grpId="0" nodeType="withEffect">
                                  <p:stCondLst>
                                    <p:cond delay="500"/>
                                  </p:stCondLst>
                                  <p:childTnLst>
                                    <p:animMotion origin="layout" path="M -2.91667E-6 -3.7037E-6 L -2.91667E-6 0.25 " pathEditMode="relative" rAng="0" ptsTypes="AA">
                                      <p:cBhvr>
                                        <p:cTn id="8" dur="2000" fill="hold"/>
                                        <p:tgtEl>
                                          <p:spTgt spid="7"/>
                                        </p:tgtEl>
                                        <p:attrNameLst>
                                          <p:attrName>ppt_x</p:attrName>
                                          <p:attrName>ppt_y</p:attrName>
                                        </p:attrNameLst>
                                      </p:cBhvr>
                                      <p:rCtr x="0" y="12500"/>
                                    </p:animMotion>
                                  </p:childTnLst>
                                </p:cTn>
                              </p:par>
                              <p:par>
                                <p:cTn id="9" presetID="42" presetClass="path" presetSubtype="0" repeatCount="indefinite" accel="50000" decel="50000" autoRev="1" fill="hold" grpId="0" nodeType="withEffect">
                                  <p:stCondLst>
                                    <p:cond delay="1000"/>
                                  </p:stCondLst>
                                  <p:childTnLst>
                                    <p:animMotion origin="layout" path="M 4.58333E-6 7.40741E-7 L 4.58333E-6 0.25 " pathEditMode="relative" rAng="0" ptsTypes="AA">
                                      <p:cBhvr>
                                        <p:cTn id="10" dur="2000" fill="hold"/>
                                        <p:tgtEl>
                                          <p:spTgt spid="9"/>
                                        </p:tgtEl>
                                        <p:attrNameLst>
                                          <p:attrName>ppt_x</p:attrName>
                                          <p:attrName>ppt_y</p:attrName>
                                        </p:attrNameLst>
                                      </p:cBhvr>
                                      <p:rCtr x="0" y="12500"/>
                                    </p:animMotion>
                                  </p:childTnLst>
                                </p:cTn>
                              </p:par>
                              <p:par>
                                <p:cTn id="11" presetID="64" presetClass="path" presetSubtype="0" repeatCount="indefinite" accel="50000" decel="50000" autoRev="1" fill="hold" grpId="0" nodeType="withEffect">
                                  <p:stCondLst>
                                    <p:cond delay="1000"/>
                                  </p:stCondLst>
                                  <p:childTnLst>
                                    <p:animMotion origin="layout" path="M 3.54167E-6 -2.96296E-6 L 3.54167E-6 -0.25 " pathEditMode="relative" rAng="0" ptsTypes="AA">
                                      <p:cBhvr>
                                        <p:cTn id="12" dur="2000" fill="hold"/>
                                        <p:tgtEl>
                                          <p:spTgt spid="17"/>
                                        </p:tgtEl>
                                        <p:attrNameLst>
                                          <p:attrName>ppt_x</p:attrName>
                                          <p:attrName>ppt_y</p:attrName>
                                        </p:attrNameLst>
                                      </p:cBhvr>
                                      <p:rCtr x="0" y="-12500"/>
                                    </p:animMotion>
                                  </p:childTnLst>
                                </p:cTn>
                              </p:par>
                              <p:par>
                                <p:cTn id="13" presetID="64" presetClass="path" presetSubtype="0" repeatCount="indefinite" accel="50000" decel="50000" autoRev="1" fill="hold" grpId="0" nodeType="withEffect">
                                  <p:stCondLst>
                                    <p:cond delay="500"/>
                                  </p:stCondLst>
                                  <p:childTnLst>
                                    <p:animMotion origin="layout" path="M -3.95833E-6 1.11111E-6 L -3.95833E-6 -0.25 " pathEditMode="relative" rAng="0" ptsTypes="AA">
                                      <p:cBhvr>
                                        <p:cTn id="14" dur="2000" fill="hold"/>
                                        <p:tgtEl>
                                          <p:spTgt spid="13"/>
                                        </p:tgtEl>
                                        <p:attrNameLst>
                                          <p:attrName>ppt_x</p:attrName>
                                          <p:attrName>ppt_y</p:attrName>
                                        </p:attrNameLst>
                                      </p:cBhvr>
                                      <p:rCtr x="0" y="-12500"/>
                                    </p:animMotion>
                                  </p:childTnLst>
                                </p:cTn>
                              </p:par>
                              <p:par>
                                <p:cTn id="15" presetID="64" presetClass="path" presetSubtype="0" repeatCount="indefinite" accel="50000" decel="50000" autoRev="1" fill="hold" grpId="0" nodeType="withEffect">
                                  <p:stCondLst>
                                    <p:cond delay="0"/>
                                  </p:stCondLst>
                                  <p:childTnLst>
                                    <p:animMotion origin="layout" path="M 3.95833E-6 -2.22222E-6 L 3.95833E-6 -0.25 " pathEditMode="relative" rAng="0" ptsTypes="AA">
                                      <p:cBhvr>
                                        <p:cTn id="16" dur="2000" fill="hold"/>
                                        <p:tgtEl>
                                          <p:spTgt spid="12"/>
                                        </p:tgtEl>
                                        <p:attrNameLst>
                                          <p:attrName>ppt_x</p:attrName>
                                          <p:attrName>ppt_y</p:attrName>
                                        </p:attrNameLst>
                                      </p:cBhvr>
                                      <p:rCtr x="0" y="-12500"/>
                                    </p:animMotion>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2" grpId="0" animBg="1"/>
      <p:bldP spid="13" grpId="0" animBg="1"/>
      <p:bldP spid="17"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B8100D7-1940-2F90-27BA-2A4277E634C0}"/>
              </a:ext>
            </a:extLst>
          </p:cNvPr>
          <p:cNvSpPr/>
          <p:nvPr/>
        </p:nvSpPr>
        <p:spPr>
          <a:xfrm>
            <a:off x="3109912" y="585787"/>
            <a:ext cx="5972175" cy="5686425"/>
          </a:xfrm>
          <a:prstGeom prst="ellipse">
            <a:avLst/>
          </a:prstGeom>
          <a:solidFill>
            <a:srgbClr val="2B3C58">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709987" y="3044278"/>
            <a:ext cx="5000624" cy="769441"/>
          </a:xfrm>
          <a:prstGeom prst="rect">
            <a:avLst/>
          </a:prstGeom>
          <a:noFill/>
        </p:spPr>
        <p:txBody>
          <a:bodyPr wrap="square" rtlCol="0">
            <a:spAutoFit/>
          </a:bodyPr>
          <a:lstStyle/>
          <a:p>
            <a:r>
              <a:rPr lang="en-US" sz="4400" dirty="0">
                <a:solidFill>
                  <a:schemeClr val="bg1"/>
                </a:solidFill>
                <a:latin typeface="Cooper Black" panose="0208090404030B020404" pitchFamily="18" charset="0"/>
              </a:rPr>
              <a:t>KEY  FEATURES</a:t>
            </a:r>
            <a:endParaRPr lang="en-IN" sz="4400" dirty="0">
              <a:solidFill>
                <a:schemeClr val="bg1"/>
              </a:solidFill>
              <a:latin typeface="Cooper Black" panose="0208090404030B020404" pitchFamily="18" charset="0"/>
            </a:endParaRPr>
          </a:p>
        </p:txBody>
      </p:sp>
      <p:pic>
        <p:nvPicPr>
          <p:cNvPr id="8" name="Graphic 7" descr="Gears">
            <a:extLst>
              <a:ext uri="{FF2B5EF4-FFF2-40B4-BE49-F238E27FC236}">
                <a16:creationId xmlns:a16="http://schemas.microsoft.com/office/drawing/2014/main" id="{4347EB03-D985-FD0E-9D63-F696CC2C58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3846" y="941780"/>
            <a:ext cx="2215954" cy="2215954"/>
          </a:xfrm>
          <a:prstGeom prst="rect">
            <a:avLst/>
          </a:prstGeom>
        </p:spPr>
      </p:pic>
    </p:spTree>
    <p:extLst>
      <p:ext uri="{BB962C8B-B14F-4D97-AF65-F5344CB8AC3E}">
        <p14:creationId xmlns:p14="http://schemas.microsoft.com/office/powerpoint/2010/main" val="3692854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0CD4F91-A397-E3A8-F872-73BB8E837E81}"/>
              </a:ext>
            </a:extLst>
          </p:cNvPr>
          <p:cNvSpPr/>
          <p:nvPr/>
        </p:nvSpPr>
        <p:spPr>
          <a:xfrm>
            <a:off x="-119215" y="0"/>
            <a:ext cx="12713110" cy="6975816"/>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0" name="Oval 39">
            <a:extLst>
              <a:ext uri="{FF2B5EF4-FFF2-40B4-BE49-F238E27FC236}">
                <a16:creationId xmlns:a16="http://schemas.microsoft.com/office/drawing/2014/main" id="{80F4B315-2689-7E48-36F8-0FD6EFE356E3}"/>
              </a:ext>
            </a:extLst>
          </p:cNvPr>
          <p:cNvSpPr/>
          <p:nvPr/>
        </p:nvSpPr>
        <p:spPr>
          <a:xfrm>
            <a:off x="-2599012" y="-4567872"/>
            <a:ext cx="16852199" cy="16148243"/>
          </a:xfrm>
          <a:prstGeom prst="ellipse">
            <a:avLst/>
          </a:prstGeom>
          <a:solidFill>
            <a:srgbClr val="2B3C58">
              <a:alpha val="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Gears">
            <a:extLst>
              <a:ext uri="{FF2B5EF4-FFF2-40B4-BE49-F238E27FC236}">
                <a16:creationId xmlns:a16="http://schemas.microsoft.com/office/drawing/2014/main" id="{4347EB03-D985-FD0E-9D63-F696CC2C58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59384" y="-2333770"/>
            <a:ext cx="2215954" cy="2215954"/>
          </a:xfrm>
          <a:prstGeom prst="rect">
            <a:avLst/>
          </a:prstGeom>
        </p:spPr>
      </p:pic>
      <p:sp>
        <p:nvSpPr>
          <p:cNvPr id="16" name="Google Shape;4621;p50">
            <a:extLst>
              <a:ext uri="{FF2B5EF4-FFF2-40B4-BE49-F238E27FC236}">
                <a16:creationId xmlns:a16="http://schemas.microsoft.com/office/drawing/2014/main" id="{4AB02789-1071-110A-7639-76584FDC75D8}"/>
              </a:ext>
            </a:extLst>
          </p:cNvPr>
          <p:cNvSpPr/>
          <p:nvPr/>
        </p:nvSpPr>
        <p:spPr>
          <a:xfrm>
            <a:off x="1092213" y="3351750"/>
            <a:ext cx="154500" cy="15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22;p50">
            <a:extLst>
              <a:ext uri="{FF2B5EF4-FFF2-40B4-BE49-F238E27FC236}">
                <a16:creationId xmlns:a16="http://schemas.microsoft.com/office/drawing/2014/main" id="{DE9B02BA-C444-E88F-042E-FE4DB42A4500}"/>
              </a:ext>
            </a:extLst>
          </p:cNvPr>
          <p:cNvSpPr/>
          <p:nvPr/>
        </p:nvSpPr>
        <p:spPr>
          <a:xfrm>
            <a:off x="2973338" y="3351750"/>
            <a:ext cx="154500" cy="15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23;p50">
            <a:extLst>
              <a:ext uri="{FF2B5EF4-FFF2-40B4-BE49-F238E27FC236}">
                <a16:creationId xmlns:a16="http://schemas.microsoft.com/office/drawing/2014/main" id="{F33866E3-22F5-260C-BE99-57821CC11647}"/>
              </a:ext>
            </a:extLst>
          </p:cNvPr>
          <p:cNvSpPr/>
          <p:nvPr/>
        </p:nvSpPr>
        <p:spPr>
          <a:xfrm>
            <a:off x="4824338" y="3351750"/>
            <a:ext cx="154500" cy="15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24;p50">
            <a:extLst>
              <a:ext uri="{FF2B5EF4-FFF2-40B4-BE49-F238E27FC236}">
                <a16:creationId xmlns:a16="http://schemas.microsoft.com/office/drawing/2014/main" id="{AF3E5F78-53A0-691F-5C16-8C40C03106A5}"/>
              </a:ext>
            </a:extLst>
          </p:cNvPr>
          <p:cNvSpPr/>
          <p:nvPr/>
        </p:nvSpPr>
        <p:spPr>
          <a:xfrm>
            <a:off x="6675338" y="3351750"/>
            <a:ext cx="154500" cy="15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4625;p50">
            <a:extLst>
              <a:ext uri="{FF2B5EF4-FFF2-40B4-BE49-F238E27FC236}">
                <a16:creationId xmlns:a16="http://schemas.microsoft.com/office/drawing/2014/main" id="{95D86F9D-F194-DC5E-5D68-219CD8CAFE6C}"/>
              </a:ext>
            </a:extLst>
          </p:cNvPr>
          <p:cNvCxnSpPr>
            <a:stCxn id="16" idx="6"/>
            <a:endCxn id="17" idx="2"/>
          </p:cNvCxnSpPr>
          <p:nvPr/>
        </p:nvCxnSpPr>
        <p:spPr>
          <a:xfrm>
            <a:off x="1246713" y="3429000"/>
            <a:ext cx="1726500" cy="0"/>
          </a:xfrm>
          <a:prstGeom prst="straightConnector1">
            <a:avLst/>
          </a:prstGeom>
          <a:noFill/>
          <a:ln w="19050" cap="flat" cmpd="sng">
            <a:solidFill>
              <a:schemeClr val="lt2"/>
            </a:solidFill>
            <a:prstDash val="solid"/>
            <a:round/>
            <a:headEnd type="none" w="med" len="med"/>
            <a:tailEnd type="none" w="med" len="med"/>
          </a:ln>
        </p:spPr>
      </p:cxnSp>
      <p:cxnSp>
        <p:nvCxnSpPr>
          <p:cNvPr id="21" name="Google Shape;4626;p50">
            <a:extLst>
              <a:ext uri="{FF2B5EF4-FFF2-40B4-BE49-F238E27FC236}">
                <a16:creationId xmlns:a16="http://schemas.microsoft.com/office/drawing/2014/main" id="{6F9E9BD6-9A8F-1BDE-427B-FD8F36DA806F}"/>
              </a:ext>
            </a:extLst>
          </p:cNvPr>
          <p:cNvCxnSpPr>
            <a:stCxn id="17" idx="6"/>
            <a:endCxn id="18" idx="2"/>
          </p:cNvCxnSpPr>
          <p:nvPr/>
        </p:nvCxnSpPr>
        <p:spPr>
          <a:xfrm>
            <a:off x="3127838" y="3429000"/>
            <a:ext cx="1696500" cy="0"/>
          </a:xfrm>
          <a:prstGeom prst="straightConnector1">
            <a:avLst/>
          </a:prstGeom>
          <a:noFill/>
          <a:ln w="19050" cap="flat" cmpd="sng">
            <a:solidFill>
              <a:schemeClr val="lt2"/>
            </a:solidFill>
            <a:prstDash val="solid"/>
            <a:round/>
            <a:headEnd type="none" w="med" len="med"/>
            <a:tailEnd type="none" w="med" len="med"/>
          </a:ln>
        </p:spPr>
      </p:cxnSp>
      <p:cxnSp>
        <p:nvCxnSpPr>
          <p:cNvPr id="22" name="Google Shape;4627;p50">
            <a:extLst>
              <a:ext uri="{FF2B5EF4-FFF2-40B4-BE49-F238E27FC236}">
                <a16:creationId xmlns:a16="http://schemas.microsoft.com/office/drawing/2014/main" id="{A09C3611-7252-7498-09E1-4870F67F1DFA}"/>
              </a:ext>
            </a:extLst>
          </p:cNvPr>
          <p:cNvCxnSpPr>
            <a:endCxn id="19" idx="2"/>
          </p:cNvCxnSpPr>
          <p:nvPr/>
        </p:nvCxnSpPr>
        <p:spPr>
          <a:xfrm>
            <a:off x="4978838" y="3429000"/>
            <a:ext cx="1696500" cy="0"/>
          </a:xfrm>
          <a:prstGeom prst="straightConnector1">
            <a:avLst/>
          </a:prstGeom>
          <a:noFill/>
          <a:ln w="19050" cap="flat" cmpd="sng">
            <a:solidFill>
              <a:schemeClr val="lt2"/>
            </a:solidFill>
            <a:prstDash val="solid"/>
            <a:round/>
            <a:headEnd type="none" w="med" len="med"/>
            <a:tailEnd type="none" w="med" len="med"/>
          </a:ln>
        </p:spPr>
      </p:cxnSp>
      <p:sp>
        <p:nvSpPr>
          <p:cNvPr id="24" name="Google Shape;4622;p50">
            <a:extLst>
              <a:ext uri="{FF2B5EF4-FFF2-40B4-BE49-F238E27FC236}">
                <a16:creationId xmlns:a16="http://schemas.microsoft.com/office/drawing/2014/main" id="{9C6936A2-1B34-43CD-637C-8ADA0FA325E1}"/>
              </a:ext>
            </a:extLst>
          </p:cNvPr>
          <p:cNvSpPr/>
          <p:nvPr/>
        </p:nvSpPr>
        <p:spPr>
          <a:xfrm>
            <a:off x="8541806" y="3351750"/>
            <a:ext cx="154500" cy="15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23;p50">
            <a:extLst>
              <a:ext uri="{FF2B5EF4-FFF2-40B4-BE49-F238E27FC236}">
                <a16:creationId xmlns:a16="http://schemas.microsoft.com/office/drawing/2014/main" id="{4A2EB449-B6FC-35E9-2319-24F087853801}"/>
              </a:ext>
            </a:extLst>
          </p:cNvPr>
          <p:cNvSpPr/>
          <p:nvPr/>
        </p:nvSpPr>
        <p:spPr>
          <a:xfrm>
            <a:off x="10392806" y="3351750"/>
            <a:ext cx="154500" cy="15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4625;p50">
            <a:extLst>
              <a:ext uri="{FF2B5EF4-FFF2-40B4-BE49-F238E27FC236}">
                <a16:creationId xmlns:a16="http://schemas.microsoft.com/office/drawing/2014/main" id="{1417D1DD-7227-B53A-02B3-95793BC9092E}"/>
              </a:ext>
            </a:extLst>
          </p:cNvPr>
          <p:cNvCxnSpPr>
            <a:cxnSpLocks/>
            <a:endCxn id="24" idx="2"/>
          </p:cNvCxnSpPr>
          <p:nvPr/>
        </p:nvCxnSpPr>
        <p:spPr>
          <a:xfrm>
            <a:off x="6815181" y="3429000"/>
            <a:ext cx="1726500" cy="0"/>
          </a:xfrm>
          <a:prstGeom prst="straightConnector1">
            <a:avLst/>
          </a:prstGeom>
          <a:noFill/>
          <a:ln w="19050" cap="flat" cmpd="sng">
            <a:solidFill>
              <a:schemeClr val="lt2"/>
            </a:solidFill>
            <a:prstDash val="solid"/>
            <a:round/>
            <a:headEnd type="none" w="med" len="med"/>
            <a:tailEnd type="none" w="med" len="med"/>
          </a:ln>
        </p:spPr>
      </p:cxnSp>
      <p:cxnSp>
        <p:nvCxnSpPr>
          <p:cNvPr id="28" name="Google Shape;4626;p50">
            <a:extLst>
              <a:ext uri="{FF2B5EF4-FFF2-40B4-BE49-F238E27FC236}">
                <a16:creationId xmlns:a16="http://schemas.microsoft.com/office/drawing/2014/main" id="{8B44934B-F300-3542-C0CD-0B985B005180}"/>
              </a:ext>
            </a:extLst>
          </p:cNvPr>
          <p:cNvCxnSpPr>
            <a:stCxn id="24" idx="6"/>
            <a:endCxn id="25" idx="2"/>
          </p:cNvCxnSpPr>
          <p:nvPr/>
        </p:nvCxnSpPr>
        <p:spPr>
          <a:xfrm>
            <a:off x="8696306" y="3429000"/>
            <a:ext cx="1696500" cy="0"/>
          </a:xfrm>
          <a:prstGeom prst="straightConnector1">
            <a:avLst/>
          </a:prstGeom>
          <a:noFill/>
          <a:ln w="19050" cap="flat" cmpd="sng">
            <a:solidFill>
              <a:schemeClr val="lt2"/>
            </a:solidFill>
            <a:prstDash val="solid"/>
            <a:round/>
            <a:headEnd type="none" w="med" len="med"/>
            <a:tailEnd type="none" w="med" len="med"/>
          </a:ln>
        </p:spPr>
      </p:cxnSp>
      <p:sp>
        <p:nvSpPr>
          <p:cNvPr id="31" name="TextBox 30">
            <a:extLst>
              <a:ext uri="{FF2B5EF4-FFF2-40B4-BE49-F238E27FC236}">
                <a16:creationId xmlns:a16="http://schemas.microsoft.com/office/drawing/2014/main" id="{CC3CB606-EC8D-39EB-76DB-625F10085AE7}"/>
              </a:ext>
            </a:extLst>
          </p:cNvPr>
          <p:cNvSpPr txBox="1"/>
          <p:nvPr/>
        </p:nvSpPr>
        <p:spPr>
          <a:xfrm>
            <a:off x="863531" y="2351170"/>
            <a:ext cx="1696499" cy="923330"/>
          </a:xfrm>
          <a:prstGeom prst="rect">
            <a:avLst/>
          </a:prstGeom>
          <a:noFill/>
        </p:spPr>
        <p:txBody>
          <a:bodyPr wrap="square" rtlCol="0">
            <a:spAutoFit/>
          </a:bodyPr>
          <a:lstStyle/>
          <a:p>
            <a:r>
              <a:rPr lang="en-US" dirty="0">
                <a:solidFill>
                  <a:srgbClr val="FFFF00"/>
                </a:solidFill>
                <a:latin typeface="Avenir Next LT Pro Light" panose="020B0304020202020204" pitchFamily="34" charset="0"/>
              </a:rPr>
              <a:t>Facial Recognition at the door.</a:t>
            </a:r>
            <a:endParaRPr lang="en-IN" dirty="0">
              <a:solidFill>
                <a:srgbClr val="FFFF00"/>
              </a:solidFill>
              <a:latin typeface="Avenir Next LT Pro Light" panose="020B0304020202020204" pitchFamily="34" charset="0"/>
            </a:endParaRPr>
          </a:p>
        </p:txBody>
      </p:sp>
      <p:sp>
        <p:nvSpPr>
          <p:cNvPr id="33" name="TextBox 32">
            <a:extLst>
              <a:ext uri="{FF2B5EF4-FFF2-40B4-BE49-F238E27FC236}">
                <a16:creationId xmlns:a16="http://schemas.microsoft.com/office/drawing/2014/main" id="{B3B8CB91-9C5B-0478-8B17-1874BF56DBE5}"/>
              </a:ext>
            </a:extLst>
          </p:cNvPr>
          <p:cNvSpPr txBox="1"/>
          <p:nvPr/>
        </p:nvSpPr>
        <p:spPr>
          <a:xfrm>
            <a:off x="1805844" y="3693037"/>
            <a:ext cx="2664982" cy="923330"/>
          </a:xfrm>
          <a:prstGeom prst="rect">
            <a:avLst/>
          </a:prstGeom>
          <a:noFill/>
        </p:spPr>
        <p:txBody>
          <a:bodyPr wrap="square" rtlCol="0">
            <a:spAutoFit/>
          </a:bodyPr>
          <a:lstStyle/>
          <a:p>
            <a:pPr algn="ctr"/>
            <a:r>
              <a:rPr lang="en-US" dirty="0">
                <a:solidFill>
                  <a:srgbClr val="00FF00"/>
                </a:solidFill>
                <a:latin typeface="Avenir Next LT Pro Light" panose="020B0304020202020204" pitchFamily="34" charset="0"/>
              </a:rPr>
              <a:t>Security Alert: Capture and send images of unrecognized users.</a:t>
            </a:r>
            <a:endParaRPr lang="en-IN" dirty="0">
              <a:solidFill>
                <a:srgbClr val="00FF00"/>
              </a:solidFill>
              <a:latin typeface="Avenir Next LT Pro Light" panose="020B0304020202020204" pitchFamily="34" charset="0"/>
            </a:endParaRPr>
          </a:p>
        </p:txBody>
      </p:sp>
      <p:sp>
        <p:nvSpPr>
          <p:cNvPr id="34" name="TextBox 33">
            <a:extLst>
              <a:ext uri="{FF2B5EF4-FFF2-40B4-BE49-F238E27FC236}">
                <a16:creationId xmlns:a16="http://schemas.microsoft.com/office/drawing/2014/main" id="{E2A0F5FE-975D-F09F-0FAC-EEB1C41FA600}"/>
              </a:ext>
            </a:extLst>
          </p:cNvPr>
          <p:cNvSpPr txBox="1"/>
          <p:nvPr/>
        </p:nvSpPr>
        <p:spPr>
          <a:xfrm>
            <a:off x="3656844" y="2498129"/>
            <a:ext cx="2489487" cy="646331"/>
          </a:xfrm>
          <a:prstGeom prst="rect">
            <a:avLst/>
          </a:prstGeom>
          <a:noFill/>
        </p:spPr>
        <p:txBody>
          <a:bodyPr wrap="square" rtlCol="0">
            <a:spAutoFit/>
          </a:bodyPr>
          <a:lstStyle/>
          <a:p>
            <a:pPr algn="ctr"/>
            <a:r>
              <a:rPr lang="en-US" dirty="0">
                <a:solidFill>
                  <a:srgbClr val="66FFFF"/>
                </a:solidFill>
                <a:latin typeface="Avenir Next LT Pro Light" panose="020B0304020202020204" pitchFamily="34" charset="0"/>
              </a:rPr>
              <a:t>Appliance control via ESP32 and relays.</a:t>
            </a:r>
            <a:endParaRPr lang="en-IN" dirty="0">
              <a:solidFill>
                <a:srgbClr val="66FFFF"/>
              </a:solidFill>
              <a:latin typeface="Avenir Next LT Pro Light" panose="020B0304020202020204" pitchFamily="34" charset="0"/>
            </a:endParaRPr>
          </a:p>
        </p:txBody>
      </p:sp>
      <p:sp>
        <p:nvSpPr>
          <p:cNvPr id="35" name="TextBox 34">
            <a:extLst>
              <a:ext uri="{FF2B5EF4-FFF2-40B4-BE49-F238E27FC236}">
                <a16:creationId xmlns:a16="http://schemas.microsoft.com/office/drawing/2014/main" id="{B2F35D48-A0AC-2DC2-FFF2-76F1E94B11DD}"/>
              </a:ext>
            </a:extLst>
          </p:cNvPr>
          <p:cNvSpPr txBox="1"/>
          <p:nvPr/>
        </p:nvSpPr>
        <p:spPr>
          <a:xfrm>
            <a:off x="5570437" y="3693037"/>
            <a:ext cx="2489487" cy="923330"/>
          </a:xfrm>
          <a:prstGeom prst="rect">
            <a:avLst/>
          </a:prstGeom>
          <a:noFill/>
        </p:spPr>
        <p:txBody>
          <a:bodyPr wrap="square" rtlCol="0">
            <a:spAutoFit/>
          </a:bodyPr>
          <a:lstStyle/>
          <a:p>
            <a:pPr algn="ctr"/>
            <a:r>
              <a:rPr lang="en-US" dirty="0">
                <a:solidFill>
                  <a:srgbClr val="FFCCFF"/>
                </a:solidFill>
                <a:latin typeface="Avenir Next LT Pro Light" panose="020B0304020202020204" pitchFamily="34" charset="0"/>
              </a:rPr>
              <a:t>AI Cooking Assistant: Recipe suggestions and cooking timers.</a:t>
            </a:r>
            <a:endParaRPr lang="en-IN" dirty="0">
              <a:solidFill>
                <a:srgbClr val="FFCCFF"/>
              </a:solidFill>
              <a:latin typeface="Avenir Next LT Pro Light" panose="020B0304020202020204" pitchFamily="34" charset="0"/>
            </a:endParaRPr>
          </a:p>
        </p:txBody>
      </p:sp>
      <p:sp>
        <p:nvSpPr>
          <p:cNvPr id="36" name="TextBox 35">
            <a:extLst>
              <a:ext uri="{FF2B5EF4-FFF2-40B4-BE49-F238E27FC236}">
                <a16:creationId xmlns:a16="http://schemas.microsoft.com/office/drawing/2014/main" id="{73EF194F-B016-ED87-5F3F-7FF56C6E97C8}"/>
              </a:ext>
            </a:extLst>
          </p:cNvPr>
          <p:cNvSpPr txBox="1"/>
          <p:nvPr/>
        </p:nvSpPr>
        <p:spPr>
          <a:xfrm>
            <a:off x="7374312" y="2428420"/>
            <a:ext cx="2489487" cy="923330"/>
          </a:xfrm>
          <a:prstGeom prst="rect">
            <a:avLst/>
          </a:prstGeom>
          <a:noFill/>
        </p:spPr>
        <p:txBody>
          <a:bodyPr wrap="square" rtlCol="0">
            <a:spAutoFit/>
          </a:bodyPr>
          <a:lstStyle/>
          <a:p>
            <a:pPr algn="ctr"/>
            <a:r>
              <a:rPr lang="en-US" dirty="0">
                <a:solidFill>
                  <a:schemeClr val="accent2">
                    <a:lumMod val="60000"/>
                    <a:lumOff val="40000"/>
                  </a:schemeClr>
                </a:solidFill>
                <a:latin typeface="Avenir Next LT Pro Light" panose="020B0304020202020204" pitchFamily="34" charset="0"/>
              </a:rPr>
              <a:t>Voice Recognition and web-based control of devices.</a:t>
            </a:r>
            <a:endParaRPr lang="en-IN" dirty="0">
              <a:solidFill>
                <a:schemeClr val="accent2">
                  <a:lumMod val="60000"/>
                  <a:lumOff val="40000"/>
                </a:schemeClr>
              </a:solidFill>
              <a:latin typeface="Avenir Next LT Pro Light" panose="020B0304020202020204" pitchFamily="34" charset="0"/>
            </a:endParaRPr>
          </a:p>
        </p:txBody>
      </p:sp>
      <p:sp>
        <p:nvSpPr>
          <p:cNvPr id="37" name="TextBox 36">
            <a:extLst>
              <a:ext uri="{FF2B5EF4-FFF2-40B4-BE49-F238E27FC236}">
                <a16:creationId xmlns:a16="http://schemas.microsoft.com/office/drawing/2014/main" id="{ACDA3C10-A81A-A85B-45A9-B983F4B37623}"/>
              </a:ext>
            </a:extLst>
          </p:cNvPr>
          <p:cNvSpPr txBox="1"/>
          <p:nvPr/>
        </p:nvSpPr>
        <p:spPr>
          <a:xfrm>
            <a:off x="9137565" y="3715518"/>
            <a:ext cx="2664982" cy="923330"/>
          </a:xfrm>
          <a:prstGeom prst="rect">
            <a:avLst/>
          </a:prstGeom>
          <a:noFill/>
        </p:spPr>
        <p:txBody>
          <a:bodyPr wrap="square" rtlCol="0">
            <a:spAutoFit/>
          </a:bodyPr>
          <a:lstStyle/>
          <a:p>
            <a:pPr algn="ctr"/>
            <a:r>
              <a:rPr lang="en-US" dirty="0">
                <a:solidFill>
                  <a:srgbClr val="FFFFCC"/>
                </a:solidFill>
                <a:latin typeface="Avenir Next LT Pro Light" panose="020B0304020202020204" pitchFamily="34" charset="0"/>
              </a:rPr>
              <a:t>Offline Functionality for essential </a:t>
            </a:r>
            <a:r>
              <a:rPr lang="en-IN" dirty="0">
                <a:solidFill>
                  <a:srgbClr val="FFFFCC"/>
                </a:solidFill>
                <a:latin typeface="Avenir Next LT Pro Light" panose="020B0304020202020204" pitchFamily="34" charset="0"/>
              </a:rPr>
              <a:t>operations</a:t>
            </a:r>
            <a:r>
              <a:rPr lang="en-US" dirty="0">
                <a:solidFill>
                  <a:srgbClr val="FFFFCC"/>
                </a:solidFill>
                <a:latin typeface="Avenir Next LT Pro Light" panose="020B0304020202020204" pitchFamily="34" charset="0"/>
              </a:rPr>
              <a:t>  without </a:t>
            </a:r>
            <a:r>
              <a:rPr lang="en-US" dirty="0" err="1">
                <a:solidFill>
                  <a:srgbClr val="FFFFCC"/>
                </a:solidFill>
                <a:latin typeface="Avenir Next LT Pro Light" panose="020B0304020202020204" pitchFamily="34" charset="0"/>
              </a:rPr>
              <a:t>WiFi</a:t>
            </a:r>
            <a:r>
              <a:rPr lang="en-US" dirty="0">
                <a:solidFill>
                  <a:srgbClr val="FFFFCC"/>
                </a:solidFill>
                <a:latin typeface="Avenir Next LT Pro Light" panose="020B0304020202020204" pitchFamily="34" charset="0"/>
              </a:rPr>
              <a:t>.</a:t>
            </a:r>
            <a:endParaRPr lang="en-IN" dirty="0">
              <a:solidFill>
                <a:srgbClr val="FFFFCC"/>
              </a:solidFill>
              <a:latin typeface="Avenir Next LT Pro Light" panose="020B0304020202020204" pitchFamily="34" charset="0"/>
            </a:endParaRPr>
          </a:p>
        </p:txBody>
      </p:sp>
      <p:sp>
        <p:nvSpPr>
          <p:cNvPr id="39" name="TextBox 38">
            <a:extLst>
              <a:ext uri="{FF2B5EF4-FFF2-40B4-BE49-F238E27FC236}">
                <a16:creationId xmlns:a16="http://schemas.microsoft.com/office/drawing/2014/main" id="{6DAC2E20-1E0A-CDF3-AF05-FCEF344958D9}"/>
              </a:ext>
            </a:extLst>
          </p:cNvPr>
          <p:cNvSpPr txBox="1"/>
          <p:nvPr/>
        </p:nvSpPr>
        <p:spPr>
          <a:xfrm>
            <a:off x="378407" y="208208"/>
            <a:ext cx="6609670" cy="769441"/>
          </a:xfrm>
          <a:prstGeom prst="rect">
            <a:avLst/>
          </a:prstGeom>
          <a:noFill/>
          <a:effectLst>
            <a:outerShdw blurRad="50800" dist="50800" dir="5400000" algn="ctr" rotWithShape="0">
              <a:srgbClr val="000000"/>
            </a:outerShdw>
          </a:effectLst>
        </p:spPr>
        <p:txBody>
          <a:bodyPr wrap="square" rtlCol="0">
            <a:spAutoFit/>
          </a:bodyPr>
          <a:lstStyle/>
          <a:p>
            <a:r>
              <a:rPr lang="en-US" sz="4400" dirty="0">
                <a:solidFill>
                  <a:schemeClr val="bg1"/>
                </a:solidFill>
                <a:effectLst>
                  <a:outerShdw blurRad="279400" sx="102000" sy="102000" algn="ctr" rotWithShape="0">
                    <a:prstClr val="black">
                      <a:alpha val="34000"/>
                    </a:prstClr>
                  </a:outerShdw>
                </a:effectLst>
                <a:latin typeface="Cooper Black" panose="0208090404030B020404" pitchFamily="18" charset="0"/>
              </a:rPr>
              <a:t>KEY FEATURES</a:t>
            </a:r>
            <a:endParaRPr lang="en-IN" sz="4400" dirty="0">
              <a:solidFill>
                <a:schemeClr val="bg1"/>
              </a:solidFill>
              <a:effectLst>
                <a:outerShdw blurRad="279400" sx="102000" sy="102000" algn="ctr" rotWithShape="0">
                  <a:prstClr val="black">
                    <a:alpha val="34000"/>
                  </a:prstClr>
                </a:outerShdw>
              </a:effectLst>
              <a:latin typeface="Cooper Black" panose="0208090404030B020404" pitchFamily="18" charset="0"/>
            </a:endParaRPr>
          </a:p>
        </p:txBody>
      </p:sp>
    </p:spTree>
    <p:extLst>
      <p:ext uri="{BB962C8B-B14F-4D97-AF65-F5344CB8AC3E}">
        <p14:creationId xmlns:p14="http://schemas.microsoft.com/office/powerpoint/2010/main" val="2433369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up)">
                                      <p:cBhvr>
                                        <p:cTn id="10" dur="500"/>
                                        <p:tgtEl>
                                          <p:spTgt spid="3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up)">
                                      <p:cBhvr>
                                        <p:cTn id="16" dur="500"/>
                                        <p:tgtEl>
                                          <p:spTgt spid="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up)">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5" grpId="0"/>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B8100D7-1940-2F90-27BA-2A4277E634C0}"/>
              </a:ext>
            </a:extLst>
          </p:cNvPr>
          <p:cNvSpPr/>
          <p:nvPr/>
        </p:nvSpPr>
        <p:spPr>
          <a:xfrm>
            <a:off x="3294549" y="585787"/>
            <a:ext cx="5972175" cy="5686425"/>
          </a:xfrm>
          <a:prstGeom prst="ellipse">
            <a:avLst/>
          </a:prstGeom>
          <a:solidFill>
            <a:srgbClr val="2B3C58">
              <a:alpha val="4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15574780-A29A-F7A9-7757-173D234E0A66}"/>
              </a:ext>
            </a:extLst>
          </p:cNvPr>
          <p:cNvSpPr txBox="1"/>
          <p:nvPr/>
        </p:nvSpPr>
        <p:spPr>
          <a:xfrm>
            <a:off x="3780324" y="3103517"/>
            <a:ext cx="5000624" cy="1446550"/>
          </a:xfrm>
          <a:prstGeom prst="rect">
            <a:avLst/>
          </a:prstGeom>
          <a:noFill/>
        </p:spPr>
        <p:txBody>
          <a:bodyPr wrap="square" rtlCol="0">
            <a:spAutoFit/>
          </a:bodyPr>
          <a:lstStyle/>
          <a:p>
            <a:pPr algn="ctr"/>
            <a:r>
              <a:rPr lang="en-US" sz="4400" dirty="0">
                <a:solidFill>
                  <a:schemeClr val="bg1"/>
                </a:solidFill>
                <a:latin typeface="Cooper Black" panose="0208090404030B020404" pitchFamily="18" charset="0"/>
              </a:rPr>
              <a:t>WORKFLOW OVERVIEW</a:t>
            </a:r>
            <a:endParaRPr lang="en-IN" sz="4400" dirty="0">
              <a:solidFill>
                <a:schemeClr val="bg1"/>
              </a:solidFill>
              <a:latin typeface="Cooper Black" panose="0208090404030B020404" pitchFamily="18" charset="0"/>
            </a:endParaRPr>
          </a:p>
        </p:txBody>
      </p:sp>
      <p:pic>
        <p:nvPicPr>
          <p:cNvPr id="5" name="Graphic 4" descr="Arrow circle">
            <a:extLst>
              <a:ext uri="{FF2B5EF4-FFF2-40B4-BE49-F238E27FC236}">
                <a16:creationId xmlns:a16="http://schemas.microsoft.com/office/drawing/2014/main" id="{530779AF-7728-7141-56C0-28BF8BD75C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1010" y="645026"/>
            <a:ext cx="2399252" cy="2399252"/>
          </a:xfrm>
          <a:prstGeom prst="rect">
            <a:avLst/>
          </a:prstGeom>
        </p:spPr>
      </p:pic>
    </p:spTree>
    <p:extLst>
      <p:ext uri="{BB962C8B-B14F-4D97-AF65-F5344CB8AC3E}">
        <p14:creationId xmlns:p14="http://schemas.microsoft.com/office/powerpoint/2010/main" val="3091556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2232</TotalTime>
  <Words>860</Words>
  <Application>Microsoft Office PowerPoint</Application>
  <PresentationFormat>Widescreen</PresentationFormat>
  <Paragraphs>140</Paragraphs>
  <Slides>29</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Aptos Display</vt:lpstr>
      <vt:lpstr>Arial</vt:lpstr>
      <vt:lpstr>Arial Rounded MT Bold</vt:lpstr>
      <vt:lpstr>Avenir Next LT Pro Light</vt:lpstr>
      <vt:lpstr>Bahnschrift SemiBold</vt:lpstr>
      <vt:lpstr>Bookman Old Style</vt:lpstr>
      <vt:lpstr>Calibri</vt:lpstr>
      <vt:lpstr>Calibri Light</vt:lpstr>
      <vt:lpstr>Cooper Black</vt:lpstr>
      <vt:lpstr>Copperplate Gothic Light</vt:lpstr>
      <vt:lpstr>Goudy Old Style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shelly BoseMitra</dc:creator>
  <cp:lastModifiedBy>shelly BoseMitra</cp:lastModifiedBy>
  <cp:revision>18</cp:revision>
  <dcterms:created xsi:type="dcterms:W3CDTF">2024-09-26T11:35:32Z</dcterms:created>
  <dcterms:modified xsi:type="dcterms:W3CDTF">2024-09-30T20:18:02Z</dcterms:modified>
</cp:coreProperties>
</file>